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364" r:id="rId2"/>
    <p:sldId id="256" r:id="rId3"/>
    <p:sldId id="372" r:id="rId4"/>
    <p:sldId id="373" r:id="rId5"/>
    <p:sldId id="374" r:id="rId6"/>
    <p:sldId id="375" r:id="rId7"/>
    <p:sldId id="365" r:id="rId8"/>
    <p:sldId id="367" r:id="rId9"/>
    <p:sldId id="371" r:id="rId10"/>
    <p:sldId id="3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FF"/>
    <a:srgbClr val="025198"/>
    <a:srgbClr val="422C16"/>
    <a:srgbClr val="1C1C1C"/>
    <a:srgbClr val="0C788E"/>
    <a:srgbClr val="990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2" autoAdjust="0"/>
    <p:restoredTop sz="94652" autoAdjust="0"/>
  </p:normalViewPr>
  <p:slideViewPr>
    <p:cSldViewPr>
      <p:cViewPr varScale="1">
        <p:scale>
          <a:sx n="69" d="100"/>
          <a:sy n="69" d="100"/>
        </p:scale>
        <p:origin x="15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AE1A18B-2E75-4781-AF6D-C9CFD2C96483}" type="datetimeFigureOut">
              <a:rPr lang="en-US"/>
              <a:pPr>
                <a:defRPr/>
              </a:pPr>
              <a:t>3/3/2017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548C72E-1B80-4631-A16E-276FA5FBB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50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48C72E-1B80-4631-A16E-276FA5FBB6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40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BADBC-6900-4070-A8F2-02339ED366DD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7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1D2C6-CF3D-42E1-BBD4-7897D84F9098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6504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F144C-7DE6-4B10-8E24-2827C63D3315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75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B9B0F-B989-43BD-8CCC-76BEC5B70208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190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1B834-266F-4F34-A103-D397E3691D51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78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AF7A1-D2D5-4001-8866-9C6812956966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24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97E70-5D0C-4AA2-AA87-81AA4809C0FC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58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40A12E-CE2F-45AF-99E9-B2C03EBCDC8F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540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532D8-BCF4-4A66-845A-CFA1F7E26897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7280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4477D2B-E880-4856-B053-B52DCB05BE89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2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751C75-4498-4F14-A1AF-B861D366EE47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375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CB8D2D-EC9E-4826-AFC3-091638B0CAD7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93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54010-B887-499D-8E3F-87995620B19B}" type="slidenum">
              <a:rPr lang="ar-SA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051" name="Slide Number Placeholder 2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844C577-AF88-4B85-9894-8353A2FF3473}" type="slidenum">
              <a:rPr lang="ar-SA" altLang="en-US" sz="1200">
                <a:latin typeface="Arial Black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latin typeface="Arial Black" pitchFamily="34" charset="0"/>
            </a:endParaRPr>
          </a:p>
        </p:txBody>
      </p:sp>
      <p:pic>
        <p:nvPicPr>
          <p:cNvPr id="5" name="Picture 5" descr="E:\besm\266.jpg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65"/>
          <a:stretch>
            <a:fillRect/>
          </a:stretch>
        </p:blipFill>
        <p:spPr>
          <a:xfrm>
            <a:off x="179512" y="188640"/>
            <a:ext cx="8738454" cy="594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7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4"/>
          <p:cNvPicPr/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lum bright="100000" contrast="100000"/>
            <a:extLst/>
          </a:blip>
          <a:srcRect r="-4266" b="10667"/>
          <a:stretch>
            <a:fillRect/>
          </a:stretch>
        </p:blipFill>
        <p:spPr bwMode="auto">
          <a:xfrm>
            <a:off x="354926" y="27999"/>
            <a:ext cx="836670" cy="714356"/>
          </a:xfrm>
          <a:prstGeom prst="rect">
            <a:avLst/>
          </a:prstGeom>
          <a:noFill/>
          <a:ln>
            <a:noFill/>
          </a:ln>
        </p:spPr>
      </p:pic>
      <p:sp>
        <p:nvSpPr>
          <p:cNvPr id="8196" name="Footer Placeholder 8"/>
          <p:cNvSpPr txBox="1">
            <a:spLocks/>
          </p:cNvSpPr>
          <p:nvPr/>
        </p:nvSpPr>
        <p:spPr bwMode="auto">
          <a:xfrm>
            <a:off x="-108520" y="858391"/>
            <a:ext cx="1754486" cy="55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24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4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endParaRPr lang="fa-IR" sz="24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65563" y="-195715"/>
            <a:ext cx="7543800" cy="1450757"/>
          </a:xfrm>
        </p:spPr>
        <p:txBody>
          <a:bodyPr/>
          <a:lstStyle/>
          <a:p>
            <a:pPr algn="ctr" rtl="1"/>
            <a:r>
              <a:rPr lang="fa-IR" sz="3600" dirty="0" smtClean="0">
                <a:cs typeface="B Titr" panose="00000700000000000000" pitchFamily="2" charset="-78"/>
              </a:rPr>
              <a:t>گردش اداری پرونده</a:t>
            </a:r>
            <a:endParaRPr lang="en-US" sz="3600" dirty="0">
              <a:cs typeface="B Titr" panose="00000700000000000000" pitchFamily="2" charset="-78"/>
            </a:endParaRPr>
          </a:p>
        </p:txBody>
      </p:sp>
      <p:pic>
        <p:nvPicPr>
          <p:cNvPr id="8" name="Picture 7" descr="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-4266" b="10667"/>
          <a:stretch>
            <a:fillRect/>
          </a:stretch>
        </p:blipFill>
        <p:spPr bwMode="auto">
          <a:xfrm>
            <a:off x="0" y="-19192"/>
            <a:ext cx="1338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8"/>
          <p:cNvSpPr txBox="1">
            <a:spLocks/>
          </p:cNvSpPr>
          <p:nvPr/>
        </p:nvSpPr>
        <p:spPr bwMode="auto">
          <a:xfrm>
            <a:off x="-174570" y="6453336"/>
            <a:ext cx="2732332" cy="52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r>
              <a:rPr lang="en-US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-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هیأت </a:t>
            </a:r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ممیزه </a:t>
            </a:r>
            <a:endParaRPr lang="es-ES" sz="2000" dirty="0">
              <a:solidFill>
                <a:schemeClr val="bg1"/>
              </a:solidFill>
              <a:latin typeface="IranNastaliq" pitchFamily="18" charset="0"/>
              <a:cs typeface="B Mitra" pitchFamily="2" charset="-78"/>
            </a:endParaRPr>
          </a:p>
          <a:p>
            <a:pPr algn="ctr" rtl="1"/>
            <a:endParaRPr lang="fa-IR" sz="20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695317"/>
              </p:ext>
            </p:extLst>
          </p:nvPr>
        </p:nvGraphicFramePr>
        <p:xfrm>
          <a:off x="798361" y="1813888"/>
          <a:ext cx="7608888" cy="44362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19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9330">
                  <a:extLst>
                    <a:ext uri="{9D8B030D-6E8A-4147-A177-3AD203B41FA5}">
                      <a16:colId xmlns:a16="http://schemas.microsoft.com/office/drawing/2014/main" val="2657566275"/>
                    </a:ext>
                  </a:extLst>
                </a:gridCol>
              </a:tblGrid>
              <a:tr h="1173987">
                <a:tc>
                  <a:txBody>
                    <a:bodyPr/>
                    <a:lstStyle/>
                    <a:p>
                      <a:pPr algn="r" rtl="1">
                        <a:spcBef>
                          <a:spcPct val="20000"/>
                        </a:spcBef>
                      </a:pPr>
                      <a:r>
                        <a:rPr lang="fa-IR" sz="2000" dirty="0" smtClean="0">
                          <a:solidFill>
                            <a:schemeClr val="tx1"/>
                          </a:solidFill>
                          <a:latin typeface="IranNastaliq" pitchFamily="18" charset="0"/>
                          <a:cs typeface="B Mitra" pitchFamily="2" charset="-78"/>
                        </a:rPr>
                        <a:t>تاریخ ثبت در کمیته منتخب:</a:t>
                      </a:r>
                    </a:p>
                  </a:txBody>
                  <a:tcPr marL="91441" marR="91441" marT="45698" marB="45698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98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kern="1200" dirty="0" smtClean="0">
                          <a:solidFill>
                            <a:schemeClr val="tx1"/>
                          </a:solidFill>
                          <a:latin typeface="IranNastaliq" pitchFamily="18" charset="0"/>
                          <a:ea typeface="+mn-ea"/>
                          <a:cs typeface="B Mitra" pitchFamily="2" charset="-78"/>
                        </a:rPr>
                        <a:t>ناريخ بررسي در كميته منتخب:</a:t>
                      </a:r>
                      <a:endParaRPr lang="es-ES" sz="2000" b="1" kern="1200" dirty="0" smtClean="0">
                        <a:solidFill>
                          <a:schemeClr val="tx1"/>
                        </a:solidFill>
                        <a:latin typeface="IranNastaliq" pitchFamily="18" charset="0"/>
                        <a:ea typeface="+mn-ea"/>
                        <a:cs typeface="B Mitra" pitchFamily="2" charset="-78"/>
                      </a:endParaRPr>
                    </a:p>
                    <a:p>
                      <a:pPr algn="r" rtl="1">
                        <a:spcBef>
                          <a:spcPct val="20000"/>
                        </a:spcBef>
                      </a:pPr>
                      <a:endParaRPr lang="es-ES" sz="2000" dirty="0">
                        <a:solidFill>
                          <a:schemeClr val="tx1"/>
                        </a:solidFill>
                        <a:latin typeface="IranNastaliq" pitchFamily="18" charset="0"/>
                        <a:cs typeface="B Mitra" pitchFamily="2" charset="-78"/>
                      </a:endParaRPr>
                    </a:p>
                  </a:txBody>
                  <a:tcPr marL="91441" marR="91441" marT="45698" marB="45698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تاریخ</a:t>
                      </a:r>
                      <a:r>
                        <a:rPr lang="fa-IR" sz="2000" b="1" baseline="0" dirty="0" smtClean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 بررسي در کمیسیون تخصصی: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تاریخ طرح در هیأت</a:t>
                      </a:r>
                      <a:r>
                        <a:rPr lang="fa-IR" sz="2000" b="1" baseline="0" dirty="0" smtClean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 ممیزه:</a:t>
                      </a:r>
                      <a:endParaRPr lang="fa-IR" sz="2000" b="1" dirty="0" smtClean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293771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5238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0"/>
          <p:cNvSpPr txBox="1">
            <a:spLocks noChangeArrowheads="1"/>
          </p:cNvSpPr>
          <p:nvPr/>
        </p:nvSpPr>
        <p:spPr bwMode="auto">
          <a:xfrm>
            <a:off x="3203848" y="377123"/>
            <a:ext cx="5544616" cy="30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ارتقای مرتبه به........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آقاي دكتر................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استاديار/دانشيار پايه....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گروه......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دانشكده........</a:t>
            </a:r>
            <a:endParaRPr lang="en-US" sz="2800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7171" name="Rectangle 115"/>
          <p:cNvSpPr txBox="1">
            <a:spLocks noChangeArrowheads="1"/>
          </p:cNvSpPr>
          <p:nvPr/>
        </p:nvSpPr>
        <p:spPr bwMode="auto">
          <a:xfrm>
            <a:off x="1835696" y="5913363"/>
            <a:ext cx="2211387" cy="611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rtl="1">
              <a:spcBef>
                <a:spcPct val="20000"/>
              </a:spcBef>
            </a:pPr>
            <a:endParaRPr lang="es-ES" sz="3000" b="1" dirty="0">
              <a:solidFill>
                <a:srgbClr val="C00000"/>
              </a:solidFill>
              <a:latin typeface="IranNastaliq" pitchFamily="18" charset="0"/>
              <a:cs typeface="B Mitra" pitchFamily="2" charset="-78"/>
            </a:endParaRPr>
          </a:p>
        </p:txBody>
      </p:sp>
      <p:pic>
        <p:nvPicPr>
          <p:cNvPr id="7172" name="Picture 7" descr="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-4266" b="10667"/>
          <a:stretch>
            <a:fillRect/>
          </a:stretch>
        </p:blipFill>
        <p:spPr bwMode="auto">
          <a:xfrm>
            <a:off x="214313" y="0"/>
            <a:ext cx="1338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Footer Placeholder 8"/>
          <p:cNvSpPr txBox="1">
            <a:spLocks/>
          </p:cNvSpPr>
          <p:nvPr/>
        </p:nvSpPr>
        <p:spPr bwMode="auto">
          <a:xfrm>
            <a:off x="-684584" y="1269748"/>
            <a:ext cx="2895601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3600" dirty="0"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زاب</a:t>
            </a:r>
            <a:r>
              <a:rPr lang="fa-IR" sz="3600" dirty="0">
                <a:latin typeface="IranNastaliq" pitchFamily="18" charset="0"/>
                <a:cs typeface="IranNastaliq" pitchFamily="18" charset="0"/>
              </a:rPr>
              <a:t>ل</a:t>
            </a:r>
            <a:endParaRPr lang="fa-IR" sz="3600" dirty="0" smtClean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203848" y="6459786"/>
            <a:ext cx="5778659" cy="365125"/>
          </a:xfrm>
        </p:spPr>
        <p:txBody>
          <a:bodyPr/>
          <a:lstStyle/>
          <a:p>
            <a:pPr>
              <a:defRPr/>
            </a:pPr>
            <a:r>
              <a:rPr lang="fa-IR" sz="2400" b="1" dirty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مدت مانگاري در مرتبه فعلي:</a:t>
            </a:r>
            <a:endParaRPr lang="es-ES" sz="2400" b="1" dirty="0">
              <a:solidFill>
                <a:schemeClr val="bg1"/>
              </a:solidFill>
              <a:latin typeface="IranNastaliq" pitchFamily="18" charset="0"/>
              <a:cs typeface="B Mitra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60232" y="3717032"/>
            <a:ext cx="2120996" cy="25678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rgbClr val="000099"/>
                </a:solidFill>
                <a:cs typeface="B Mitra" panose="00000400000000000000" pitchFamily="2" charset="-78"/>
              </a:rPr>
              <a:t>محل درج عکس</a:t>
            </a:r>
            <a:endParaRPr lang="en-US" dirty="0">
              <a:solidFill>
                <a:srgbClr val="000099"/>
              </a:solidFill>
              <a:cs typeface="B Mitra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313" y="6455579"/>
            <a:ext cx="4295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fa-IR" b="1" dirty="0" smtClean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دبیرخانه هیأت </a:t>
            </a:r>
            <a:r>
              <a:rPr lang="fa-IR" b="1" dirty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ممیزه </a:t>
            </a:r>
            <a:r>
              <a:rPr lang="fa-IR" b="1" dirty="0" smtClean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دانشگاه زابل</a:t>
            </a:r>
            <a:endParaRPr lang="es-ES" b="1" dirty="0">
              <a:solidFill>
                <a:schemeClr val="bg1"/>
              </a:solidFill>
              <a:latin typeface="IranNastaliq" pitchFamily="18" charset="0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4"/>
          <p:cNvPicPr/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lum bright="100000" contrast="100000"/>
            <a:extLst/>
          </a:blip>
          <a:srcRect r="-4266" b="10667"/>
          <a:stretch>
            <a:fillRect/>
          </a:stretch>
        </p:blipFill>
        <p:spPr bwMode="auto">
          <a:xfrm>
            <a:off x="354926" y="27999"/>
            <a:ext cx="836670" cy="714356"/>
          </a:xfrm>
          <a:prstGeom prst="rect">
            <a:avLst/>
          </a:prstGeom>
          <a:noFill/>
          <a:ln>
            <a:noFill/>
          </a:ln>
        </p:spPr>
      </p:pic>
      <p:sp>
        <p:nvSpPr>
          <p:cNvPr id="8196" name="Footer Placeholder 8"/>
          <p:cNvSpPr txBox="1">
            <a:spLocks/>
          </p:cNvSpPr>
          <p:nvPr/>
        </p:nvSpPr>
        <p:spPr bwMode="auto">
          <a:xfrm>
            <a:off x="-108520" y="858391"/>
            <a:ext cx="1754486" cy="55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24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4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endParaRPr lang="fa-IR" sz="24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65563" y="425193"/>
            <a:ext cx="7543800" cy="756633"/>
          </a:xfrm>
        </p:spPr>
        <p:txBody>
          <a:bodyPr/>
          <a:lstStyle/>
          <a:p>
            <a:pPr algn="ctr" rtl="1"/>
            <a:r>
              <a:rPr lang="fa-IR" sz="3600" dirty="0" smtClean="0">
                <a:cs typeface="B Titr" panose="00000700000000000000" pitchFamily="2" charset="-78"/>
              </a:rPr>
              <a:t>مشخصات عمومی متقاضی ارتقا</a:t>
            </a:r>
            <a:endParaRPr lang="en-US" sz="3600" dirty="0">
              <a:cs typeface="B Titr" panose="00000700000000000000" pitchFamily="2" charset="-78"/>
            </a:endParaRPr>
          </a:p>
        </p:txBody>
      </p:sp>
      <p:pic>
        <p:nvPicPr>
          <p:cNvPr id="8" name="Picture 7" descr="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-4266" b="10667"/>
          <a:stretch>
            <a:fillRect/>
          </a:stretch>
        </p:blipFill>
        <p:spPr bwMode="auto">
          <a:xfrm>
            <a:off x="0" y="-19192"/>
            <a:ext cx="1338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73131"/>
              </p:ext>
            </p:extLst>
          </p:nvPr>
        </p:nvGraphicFramePr>
        <p:xfrm>
          <a:off x="825516" y="1412775"/>
          <a:ext cx="7608888" cy="47321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73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5590">
                  <a:extLst>
                    <a:ext uri="{9D8B030D-6E8A-4147-A177-3AD203B41FA5}">
                      <a16:colId xmlns:a16="http://schemas.microsoft.com/office/drawing/2014/main" val="2657566275"/>
                    </a:ext>
                  </a:extLst>
                </a:gridCol>
              </a:tblGrid>
              <a:tr h="720081">
                <a:tc>
                  <a:txBody>
                    <a:bodyPr/>
                    <a:lstStyle/>
                    <a:p>
                      <a:pPr algn="r" rtl="1">
                        <a:spcBef>
                          <a:spcPct val="20000"/>
                        </a:spcBef>
                      </a:pPr>
                      <a:r>
                        <a:rPr lang="fa-IR" sz="2000" dirty="0" smtClean="0">
                          <a:solidFill>
                            <a:schemeClr val="bg1"/>
                          </a:solidFill>
                          <a:latin typeface="IranNastaliq" pitchFamily="18" charset="0"/>
                          <a:cs typeface="B Mitra" pitchFamily="2" charset="-78"/>
                        </a:rPr>
                        <a:t>رشته</a:t>
                      </a:r>
                      <a:r>
                        <a:rPr lang="fa-IR" sz="2000" baseline="0" dirty="0" smtClean="0">
                          <a:solidFill>
                            <a:schemeClr val="bg1"/>
                          </a:solidFill>
                          <a:latin typeface="IranNastaliq" pitchFamily="18" charset="0"/>
                          <a:cs typeface="B Mitra" pitchFamily="2" charset="-78"/>
                        </a:rPr>
                        <a:t> تحصیلی:</a:t>
                      </a:r>
                      <a:endParaRPr lang="es-ES" sz="2000" dirty="0">
                        <a:solidFill>
                          <a:schemeClr val="bg1"/>
                        </a:solidFill>
                        <a:latin typeface="IranNastaliq" pitchFamily="18" charset="0"/>
                        <a:cs typeface="B Mitra" pitchFamily="2" charset="-78"/>
                      </a:endParaRPr>
                    </a:p>
                  </a:txBody>
                  <a:tcPr marL="91441" marR="91441" marT="45698" marB="45698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99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دانشگاه محل اخذ آخرین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مدرک</a:t>
                      </a:r>
                      <a:endParaRPr lang="fa-IR" sz="20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34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تاریخ اخذ مدرک تحصیلی</a:t>
                      </a: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293771788"/>
                  </a:ext>
                </a:extLst>
              </a:tr>
              <a:tr h="77299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تاریخ استخدام</a:t>
                      </a: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2079854148"/>
                  </a:ext>
                </a:extLst>
              </a:tr>
              <a:tr h="77299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تاریخ ارتقای مرتبه قبلي</a:t>
                      </a: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91101626"/>
                  </a:ext>
                </a:extLst>
              </a:tr>
              <a:tr h="106375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عنوان رساله دکتری</a:t>
                      </a: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a-IR" sz="2000" dirty="0" smtClean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604701308"/>
                  </a:ext>
                </a:extLst>
              </a:tr>
            </a:tbl>
          </a:graphicData>
        </a:graphic>
      </p:graphicFrame>
      <p:sp>
        <p:nvSpPr>
          <p:cNvPr id="11" name="Footer Placeholder 8"/>
          <p:cNvSpPr txBox="1">
            <a:spLocks/>
          </p:cNvSpPr>
          <p:nvPr/>
        </p:nvSpPr>
        <p:spPr bwMode="auto">
          <a:xfrm>
            <a:off x="-174570" y="6453336"/>
            <a:ext cx="2732332" cy="52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r>
              <a:rPr lang="en-US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-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هیأت </a:t>
            </a:r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ممیزه </a:t>
            </a:r>
            <a:endParaRPr lang="es-ES" sz="2000" dirty="0">
              <a:solidFill>
                <a:schemeClr val="bg1"/>
              </a:solidFill>
              <a:latin typeface="IranNastaliq" pitchFamily="18" charset="0"/>
              <a:cs typeface="B Mitra" pitchFamily="2" charset="-78"/>
            </a:endParaRPr>
          </a:p>
          <a:p>
            <a:pPr algn="ctr" rtl="1"/>
            <a:endParaRPr lang="fa-IR" sz="20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4906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4"/>
          <p:cNvPicPr/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lum bright="100000" contrast="100000"/>
            <a:extLst/>
          </a:blip>
          <a:srcRect r="-4266" b="10667"/>
          <a:stretch>
            <a:fillRect/>
          </a:stretch>
        </p:blipFill>
        <p:spPr bwMode="auto">
          <a:xfrm>
            <a:off x="354926" y="27999"/>
            <a:ext cx="836670" cy="714356"/>
          </a:xfrm>
          <a:prstGeom prst="rect">
            <a:avLst/>
          </a:prstGeom>
          <a:noFill/>
          <a:ln>
            <a:noFill/>
          </a:ln>
        </p:spPr>
      </p:pic>
      <p:sp>
        <p:nvSpPr>
          <p:cNvPr id="8196" name="Footer Placeholder 8"/>
          <p:cNvSpPr txBox="1">
            <a:spLocks/>
          </p:cNvSpPr>
          <p:nvPr/>
        </p:nvSpPr>
        <p:spPr bwMode="auto">
          <a:xfrm>
            <a:off x="-108520" y="858391"/>
            <a:ext cx="1754486" cy="55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24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4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endParaRPr lang="fa-IR" sz="24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197" name="Rectangle 110"/>
          <p:cNvSpPr txBox="1">
            <a:spLocks noChangeArrowheads="1"/>
          </p:cNvSpPr>
          <p:nvPr/>
        </p:nvSpPr>
        <p:spPr bwMode="auto">
          <a:xfrm rot="-5400000">
            <a:off x="-1471613" y="3686176"/>
            <a:ext cx="4532313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fa-IR" sz="2400" dirty="0" smtClean="0">
                <a:solidFill>
                  <a:schemeClr val="bg1"/>
                </a:solidFill>
                <a:cs typeface="B Homa" panose="00000400000000000000" pitchFamily="2" charset="-78"/>
              </a:rPr>
              <a:t>نام و نام خانودگی متقاضی</a:t>
            </a:r>
            <a:endParaRPr lang="en-US" sz="2400" dirty="0">
              <a:solidFill>
                <a:schemeClr val="bg1"/>
              </a:solidFill>
              <a:cs typeface="B Homa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altLang="en-US" sz="3600" b="1" dirty="0">
                <a:cs typeface="B Titr" panose="00000700000000000000" pitchFamily="2" charset="-78"/>
              </a:rPr>
              <a:t>جدول خلاصه امتيازات </a:t>
            </a:r>
            <a:r>
              <a:rPr lang="en-US" altLang="en-US" sz="3600" b="1" dirty="0" smtClean="0">
                <a:cs typeface="B Titr" panose="00000700000000000000" pitchFamily="2" charset="-78"/>
              </a:rPr>
              <a:t/>
            </a:r>
            <a:br>
              <a:rPr lang="en-US" altLang="en-US" sz="3600" b="1" dirty="0" smtClean="0">
                <a:cs typeface="B Titr" panose="00000700000000000000" pitchFamily="2" charset="-78"/>
              </a:rPr>
            </a:br>
            <a:r>
              <a:rPr lang="ar-SA" altLang="en-US" sz="2400" b="1" dirty="0" smtClean="0">
                <a:solidFill>
                  <a:schemeClr val="accent1"/>
                </a:solidFill>
                <a:cs typeface="B Mitra" panose="00000400000000000000" pitchFamily="2" charset="-78"/>
              </a:rPr>
              <a:t>(</a:t>
            </a:r>
            <a:r>
              <a:rPr lang="fa-IR" altLang="en-US" sz="2400" b="1" dirty="0" smtClean="0">
                <a:solidFill>
                  <a:schemeClr val="accent1"/>
                </a:solidFill>
                <a:cs typeface="B Mitra" panose="00000400000000000000" pitchFamily="2" charset="-78"/>
              </a:rPr>
              <a:t>و </a:t>
            </a:r>
            <a:r>
              <a:rPr lang="ar-SA" altLang="en-US" sz="2400" b="1" dirty="0" smtClean="0">
                <a:solidFill>
                  <a:schemeClr val="accent1"/>
                </a:solidFill>
                <a:cs typeface="B Mitra" panose="00000400000000000000" pitchFamily="2" charset="-78"/>
              </a:rPr>
              <a:t>بندهاي</a:t>
            </a:r>
            <a:r>
              <a:rPr lang="fa-IR" altLang="en-US" sz="2400" b="1" dirty="0" smtClean="0">
                <a:solidFill>
                  <a:schemeClr val="accent1"/>
                </a:solidFill>
                <a:cs typeface="B Mitra" panose="00000400000000000000" pitchFamily="2" charset="-78"/>
              </a:rPr>
              <a:t> مشروط</a:t>
            </a:r>
            <a:r>
              <a:rPr lang="ar-SA" altLang="en-US" sz="2400" b="1" dirty="0" smtClean="0">
                <a:solidFill>
                  <a:schemeClr val="accent1"/>
                </a:solidFill>
                <a:cs typeface="B Mitra" panose="00000400000000000000" pitchFamily="2" charset="-78"/>
              </a:rPr>
              <a:t> </a:t>
            </a:r>
            <a:r>
              <a:rPr lang="fa-IR" altLang="en-US" sz="2400" b="1" dirty="0" smtClean="0">
                <a:solidFill>
                  <a:schemeClr val="accent1"/>
                </a:solidFill>
                <a:cs typeface="B Mitra" panose="00000400000000000000" pitchFamily="2" charset="-78"/>
              </a:rPr>
              <a:t>به </a:t>
            </a:r>
            <a:r>
              <a:rPr lang="ar-SA" altLang="en-US" sz="2400" b="1" dirty="0" smtClean="0">
                <a:solidFill>
                  <a:schemeClr val="accent1"/>
                </a:solidFill>
                <a:cs typeface="B Mitra" panose="00000400000000000000" pitchFamily="2" charset="-78"/>
              </a:rPr>
              <a:t>کسب </a:t>
            </a:r>
            <a:r>
              <a:rPr lang="ar-SA" altLang="en-US" sz="2400" b="1" dirty="0">
                <a:solidFill>
                  <a:schemeClr val="accent1"/>
                </a:solidFill>
                <a:cs typeface="B Mitra" panose="00000400000000000000" pitchFamily="2" charset="-78"/>
              </a:rPr>
              <a:t>حداقل </a:t>
            </a:r>
            <a:r>
              <a:rPr lang="ar-SA" altLang="en-US" sz="2400" b="1" dirty="0" smtClean="0">
                <a:solidFill>
                  <a:schemeClr val="accent1"/>
                </a:solidFill>
                <a:cs typeface="B Mitra" panose="00000400000000000000" pitchFamily="2" charset="-78"/>
              </a:rPr>
              <a:t>امتياز</a:t>
            </a:r>
            <a:r>
              <a:rPr lang="fa-IR" altLang="en-US" sz="2400" b="1" dirty="0" smtClean="0">
                <a:solidFill>
                  <a:schemeClr val="accent1"/>
                </a:solidFill>
                <a:cs typeface="B Mitra" panose="00000400000000000000" pitchFamily="2" charset="-78"/>
              </a:rPr>
              <a:t>)</a:t>
            </a:r>
            <a:r>
              <a:rPr lang="en-US" altLang="en-US" sz="3600" b="1" dirty="0">
                <a:solidFill>
                  <a:srgbClr val="FF3300"/>
                </a:solidFill>
                <a:cs typeface="B Titr" panose="00000700000000000000" pitchFamily="2" charset="-78"/>
              </a:rPr>
              <a:t/>
            </a:r>
            <a:br>
              <a:rPr lang="en-US" altLang="en-US" sz="3600" b="1" dirty="0">
                <a:solidFill>
                  <a:srgbClr val="FF3300"/>
                </a:solidFill>
                <a:cs typeface="B Titr" panose="00000700000000000000" pitchFamily="2" charset="-78"/>
              </a:rPr>
            </a:b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B9B0F-B989-43BD-8CCC-76BEC5B70208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  <p:pic>
        <p:nvPicPr>
          <p:cNvPr id="8" name="Picture 7" descr="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-4266" b="10667"/>
          <a:stretch>
            <a:fillRect/>
          </a:stretch>
        </p:blipFill>
        <p:spPr bwMode="auto">
          <a:xfrm>
            <a:off x="0" y="-19192"/>
            <a:ext cx="1338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8"/>
          <p:cNvSpPr txBox="1">
            <a:spLocks/>
          </p:cNvSpPr>
          <p:nvPr/>
        </p:nvSpPr>
        <p:spPr bwMode="auto">
          <a:xfrm>
            <a:off x="-32540" y="6425623"/>
            <a:ext cx="2372292" cy="531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fa-IR" sz="26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6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r>
              <a:rPr lang="en-US" sz="26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-</a:t>
            </a:r>
            <a:r>
              <a:rPr lang="fa-IR" sz="2600" dirty="0" smtClean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هیأت </a:t>
            </a:r>
            <a:r>
              <a:rPr lang="fa-IR" sz="2600" dirty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ممیزه </a:t>
            </a:r>
            <a:endParaRPr lang="es-ES" sz="2600" dirty="0">
              <a:solidFill>
                <a:schemeClr val="bg1"/>
              </a:solidFill>
              <a:latin typeface="IranNastaliq" pitchFamily="18" charset="0"/>
              <a:cs typeface="B Mitra" pitchFamily="2" charset="-78"/>
            </a:endParaRPr>
          </a:p>
          <a:p>
            <a:pPr algn="ctr" rtl="1"/>
            <a:endParaRPr lang="fa-IR" sz="28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-32542" y="1412875"/>
          <a:ext cx="9158062" cy="489373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42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7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5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00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5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53092">
                  <a:extLst>
                    <a:ext uri="{9D8B030D-6E8A-4147-A177-3AD203B41FA5}">
                      <a16:colId xmlns:a16="http://schemas.microsoft.com/office/drawing/2014/main" val="2880106121"/>
                    </a:ext>
                  </a:extLst>
                </a:gridCol>
                <a:gridCol w="6542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85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0282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96288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نوع ارتقاء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ماده 1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68583" marR="68583" marT="0" marB="0"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ماده 2</a:t>
                      </a:r>
                      <a:endParaRPr kumimoji="0" 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68583" marR="68583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Lotus" pitchFamily="2" charset="-78"/>
                      </a:endParaRPr>
                    </a:p>
                  </a:txBody>
                  <a:tcPr marL="91441" marR="91441" marT="45726" marB="45726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Lotus" pitchFamily="2" charset="-78"/>
                      </a:endParaRPr>
                    </a:p>
                  </a:txBody>
                  <a:tcPr marL="91441" marR="91441" marT="45726" marB="45726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Lotus" pitchFamily="2" charset="-78"/>
                      </a:endParaRPr>
                    </a:p>
                  </a:txBody>
                  <a:tcPr marL="91441" marR="91441" marT="45726" marB="45726"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ماده 3</a:t>
                      </a:r>
                    </a:p>
                  </a:txBody>
                  <a:tcPr marL="91443" marR="91443" marT="45726" marB="45726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 marL="91441" marR="91441" marT="45726" marB="45726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 marL="91441" marR="91441" marT="45726" marB="45726"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ماده 4</a:t>
                      </a:r>
                      <a:endParaRPr lang="fa-IR" sz="2000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جمع کل  مجموع مواد</a:t>
                      </a:r>
                      <a:endParaRPr lang="fa-IR" sz="16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969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مجموع ماده 1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68583" marR="68583" marT="0" marB="0"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بند 1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68583" marR="68583" marT="0" marB="0"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بند 2</a:t>
                      </a:r>
                      <a:endParaRPr lang="fa-I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بند 3</a:t>
                      </a:r>
                      <a:endParaRPr lang="fa-I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مجموع ماده 2</a:t>
                      </a:r>
                      <a:endParaRPr lang="fa-I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بند: 1</a:t>
                      </a:r>
                    </a:p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مقالات پژوهشی</a:t>
                      </a:r>
                    </a:p>
                  </a:txBody>
                  <a:tcPr marL="91443" marR="91443" marT="45726" marB="45726"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بند 3-13</a:t>
                      </a:r>
                      <a:endParaRPr lang="fa-I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مجموع بندهای:</a:t>
                      </a:r>
                    </a:p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3-1</a:t>
                      </a:r>
                    </a:p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3-8</a:t>
                      </a:r>
                    </a:p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3-9</a:t>
                      </a:r>
                    </a:p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3-10</a:t>
                      </a:r>
                    </a:p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3-12</a:t>
                      </a:r>
                    </a:p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3-14</a:t>
                      </a:r>
                      <a:endParaRPr lang="fa-I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مجموع ماده 3</a:t>
                      </a:r>
                    </a:p>
                  </a:txBody>
                  <a:tcPr marL="91443" marR="91443" marT="45726" marB="45726"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بند 1</a:t>
                      </a:r>
                      <a:endParaRPr lang="fa-I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مجموع ماده 4</a:t>
                      </a:r>
                      <a:endParaRPr lang="fa-IR" sz="1600" b="1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vert="vert" anchor="ctr"/>
                </a:tc>
                <a:tc vMerge="1"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25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b="1" dirty="0" smtClean="0">
                          <a:cs typeface="B Mitra" panose="00000400000000000000" pitchFamily="2" charset="-78"/>
                        </a:rPr>
                        <a:t>از استادیاری</a:t>
                      </a:r>
                      <a:r>
                        <a:rPr lang="fa-IR" sz="1500" b="1" baseline="0" dirty="0" smtClean="0">
                          <a:cs typeface="B Mitra" panose="00000400000000000000" pitchFamily="2" charset="-78"/>
                        </a:rPr>
                        <a:t> به </a:t>
                      </a:r>
                      <a:r>
                        <a:rPr lang="fa-IR" sz="1500" b="1" dirty="0" smtClean="0">
                          <a:cs typeface="B Mitra" panose="00000400000000000000" pitchFamily="2" charset="-78"/>
                        </a:rPr>
                        <a:t>دانشیاری</a:t>
                      </a:r>
                      <a:endParaRPr lang="en-US" sz="15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  <a:p>
                      <a:pPr algn="r" rtl="1"/>
                      <a:endParaRPr lang="en-US" sz="1500" dirty="0"/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10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5</a:t>
                      </a: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16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15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20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25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8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30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65</a:t>
                      </a:r>
                      <a:endParaRPr lang="en-US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5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10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120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500" b="1" dirty="0" smtClean="0">
                          <a:cs typeface="B Mitra" panose="00000400000000000000" pitchFamily="2" charset="-78"/>
                        </a:rPr>
                        <a:t>از دانشیاری به استادی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10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5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17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15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20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40</a:t>
                      </a: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18</a:t>
                      </a: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50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75</a:t>
                      </a:r>
                      <a:endParaRPr lang="en-US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5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10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Mitra" panose="00000400000000000000" pitchFamily="2" charset="-78"/>
                        </a:rPr>
                        <a:t>130</a:t>
                      </a:r>
                      <a:endParaRPr lang="fa-IR" sz="1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5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امتياز کسب </a:t>
                      </a:r>
                      <a:r>
                        <a:rPr lang="fa-IR" sz="1500" b="1" dirty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شده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Mitra" panose="00000400000000000000" pitchFamily="2" charset="-78"/>
                      </a:endParaRPr>
                    </a:p>
                  </a:txBody>
                  <a:tcPr marL="68583" marR="68583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XX</a:t>
                      </a:r>
                      <a:endParaRPr lang="fa-IR" sz="20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Mitra" panose="00000400000000000000" pitchFamily="2" charset="-78"/>
                        </a:rPr>
                        <a:t>XX</a:t>
                      </a:r>
                      <a:endParaRPr kumimoji="0" lang="fa-I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91443" marR="91443" marT="45726" marB="45726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406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3075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4"/>
          <p:cNvPicPr/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lum bright="100000" contrast="100000"/>
            <a:extLst/>
          </a:blip>
          <a:srcRect r="-4266" b="10667"/>
          <a:stretch>
            <a:fillRect/>
          </a:stretch>
        </p:blipFill>
        <p:spPr bwMode="auto">
          <a:xfrm>
            <a:off x="354926" y="27999"/>
            <a:ext cx="836670" cy="714356"/>
          </a:xfrm>
          <a:prstGeom prst="rect">
            <a:avLst/>
          </a:prstGeom>
          <a:noFill/>
          <a:ln>
            <a:noFill/>
          </a:ln>
        </p:spPr>
      </p:pic>
      <p:sp>
        <p:nvSpPr>
          <p:cNvPr id="8196" name="Footer Placeholder 8"/>
          <p:cNvSpPr txBox="1">
            <a:spLocks/>
          </p:cNvSpPr>
          <p:nvPr/>
        </p:nvSpPr>
        <p:spPr bwMode="auto">
          <a:xfrm>
            <a:off x="-108520" y="858391"/>
            <a:ext cx="1754486" cy="55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24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4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endParaRPr lang="fa-IR" sz="24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197" name="Rectangle 110"/>
          <p:cNvSpPr txBox="1">
            <a:spLocks noChangeArrowheads="1"/>
          </p:cNvSpPr>
          <p:nvPr/>
        </p:nvSpPr>
        <p:spPr bwMode="auto">
          <a:xfrm rot="-5400000">
            <a:off x="-1471613" y="3686176"/>
            <a:ext cx="4532313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fa-IR" sz="2400" dirty="0" smtClean="0">
                <a:solidFill>
                  <a:schemeClr val="bg1"/>
                </a:solidFill>
                <a:cs typeface="B Homa" panose="00000400000000000000" pitchFamily="2" charset="-78"/>
              </a:rPr>
              <a:t>نام و نام خانودگی متقاضی</a:t>
            </a:r>
            <a:endParaRPr lang="en-US" sz="2400" dirty="0">
              <a:solidFill>
                <a:schemeClr val="bg1"/>
              </a:solidFill>
              <a:cs typeface="B Homa" panose="00000400000000000000" pitchFamily="2" charset="-78"/>
            </a:endParaRPr>
          </a:p>
        </p:txBody>
      </p:sp>
      <p:pic>
        <p:nvPicPr>
          <p:cNvPr id="8" name="Picture 7" descr="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-4266" b="10667"/>
          <a:stretch>
            <a:fillRect/>
          </a:stretch>
        </p:blipFill>
        <p:spPr bwMode="auto">
          <a:xfrm>
            <a:off x="0" y="-19192"/>
            <a:ext cx="1338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8"/>
          <p:cNvSpPr txBox="1">
            <a:spLocks/>
          </p:cNvSpPr>
          <p:nvPr/>
        </p:nvSpPr>
        <p:spPr bwMode="auto">
          <a:xfrm>
            <a:off x="-174570" y="6453336"/>
            <a:ext cx="2732332" cy="52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r>
              <a:rPr lang="en-US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-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هیأت </a:t>
            </a:r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ممیزه </a:t>
            </a:r>
            <a:endParaRPr lang="es-ES" sz="2000" dirty="0">
              <a:solidFill>
                <a:schemeClr val="bg1"/>
              </a:solidFill>
              <a:latin typeface="IranNastaliq" pitchFamily="18" charset="0"/>
              <a:cs typeface="B Mitra" pitchFamily="2" charset="-78"/>
            </a:endParaRPr>
          </a:p>
          <a:p>
            <a:pPr algn="ctr" rtl="1"/>
            <a:endParaRPr lang="fa-IR" sz="20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92388" y="2310192"/>
          <a:ext cx="8149955" cy="2989443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754499">
                  <a:extLst>
                    <a:ext uri="{9D8B030D-6E8A-4147-A177-3AD203B41FA5}">
                      <a16:colId xmlns:a16="http://schemas.microsoft.com/office/drawing/2014/main" val="3913142314"/>
                    </a:ext>
                  </a:extLst>
                </a:gridCol>
                <a:gridCol w="694681">
                  <a:extLst>
                    <a:ext uri="{9D8B030D-6E8A-4147-A177-3AD203B41FA5}">
                      <a16:colId xmlns:a16="http://schemas.microsoft.com/office/drawing/2014/main" val="1112685787"/>
                    </a:ext>
                  </a:extLst>
                </a:gridCol>
                <a:gridCol w="578901">
                  <a:extLst>
                    <a:ext uri="{9D8B030D-6E8A-4147-A177-3AD203B41FA5}">
                      <a16:colId xmlns:a16="http://schemas.microsoft.com/office/drawing/2014/main" val="1040397392"/>
                    </a:ext>
                  </a:extLst>
                </a:gridCol>
                <a:gridCol w="694681">
                  <a:extLst>
                    <a:ext uri="{9D8B030D-6E8A-4147-A177-3AD203B41FA5}">
                      <a16:colId xmlns:a16="http://schemas.microsoft.com/office/drawing/2014/main" val="1343761523"/>
                    </a:ext>
                  </a:extLst>
                </a:gridCol>
                <a:gridCol w="744852">
                  <a:extLst>
                    <a:ext uri="{9D8B030D-6E8A-4147-A177-3AD203B41FA5}">
                      <a16:colId xmlns:a16="http://schemas.microsoft.com/office/drawing/2014/main" val="3614459663"/>
                    </a:ext>
                  </a:extLst>
                </a:gridCol>
                <a:gridCol w="644509">
                  <a:extLst>
                    <a:ext uri="{9D8B030D-6E8A-4147-A177-3AD203B41FA5}">
                      <a16:colId xmlns:a16="http://schemas.microsoft.com/office/drawing/2014/main" val="705603859"/>
                    </a:ext>
                  </a:extLst>
                </a:gridCol>
                <a:gridCol w="692751">
                  <a:extLst>
                    <a:ext uri="{9D8B030D-6E8A-4147-A177-3AD203B41FA5}">
                      <a16:colId xmlns:a16="http://schemas.microsoft.com/office/drawing/2014/main" val="1417378407"/>
                    </a:ext>
                  </a:extLst>
                </a:gridCol>
                <a:gridCol w="717818">
                  <a:extLst>
                    <a:ext uri="{9D8B030D-6E8A-4147-A177-3AD203B41FA5}">
                      <a16:colId xmlns:a16="http://schemas.microsoft.com/office/drawing/2014/main" val="1008794356"/>
                    </a:ext>
                  </a:extLst>
                </a:gridCol>
                <a:gridCol w="750962">
                  <a:extLst>
                    <a:ext uri="{9D8B030D-6E8A-4147-A177-3AD203B41FA5}">
                      <a16:colId xmlns:a16="http://schemas.microsoft.com/office/drawing/2014/main" val="885220954"/>
                    </a:ext>
                  </a:extLst>
                </a:gridCol>
                <a:gridCol w="784870">
                  <a:extLst>
                    <a:ext uri="{9D8B030D-6E8A-4147-A177-3AD203B41FA5}">
                      <a16:colId xmlns:a16="http://schemas.microsoft.com/office/drawing/2014/main" val="4094657541"/>
                    </a:ext>
                  </a:extLst>
                </a:gridCol>
                <a:gridCol w="1091431">
                  <a:extLst>
                    <a:ext uri="{9D8B030D-6E8A-4147-A177-3AD203B41FA5}">
                      <a16:colId xmlns:a16="http://schemas.microsoft.com/office/drawing/2014/main" val="2434292778"/>
                    </a:ext>
                  </a:extLst>
                </a:gridCol>
              </a:tblGrid>
              <a:tr h="660145">
                <a:tc gridSpan="10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21640" algn="l"/>
                        </a:tabLst>
                      </a:pPr>
                      <a:r>
                        <a:rPr lang="fa-IR" sz="1400" dirty="0">
                          <a:effectLst/>
                          <a:cs typeface="B Mitra" panose="00000400000000000000" pitchFamily="2" charset="-78"/>
                        </a:rPr>
                        <a:t>امتیاز کل هر یک از نیمسال های مورد ارزیابی منتهی به تاریخ ثبت تقاضا در کمیته منتخب </a:t>
                      </a:r>
                      <a:endParaRPr lang="en-US" sz="1400" dirty="0">
                        <a:effectLst/>
                        <a:cs typeface="B Mitra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421640" algn="l"/>
                        </a:tabLst>
                      </a:pPr>
                      <a:r>
                        <a:rPr lang="fa-IR" sz="1400" dirty="0">
                          <a:effectLst/>
                          <a:cs typeface="B Mitra" panose="00000400000000000000" pitchFamily="2" charset="-78"/>
                        </a:rPr>
                        <a:t> کسب شده از کاربرگ های «2-1»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cs typeface="B Mitra" panose="00000400000000000000" pitchFamily="2" charset="-78"/>
                        </a:rPr>
                        <a:t>امتیاز کل دوره 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extLst>
                  <a:ext uri="{0D108BD9-81ED-4DB2-BD59-A6C34878D82A}">
                    <a16:rowId xmlns:a16="http://schemas.microsoft.com/office/drawing/2014/main" val="173713485"/>
                  </a:ext>
                </a:extLst>
              </a:tr>
              <a:tr h="65091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  <a:cs typeface="B Mitra" panose="00000400000000000000" pitchFamily="2" charset="-78"/>
                        </a:rPr>
                        <a:t>اول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دوم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سوم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چهارم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پنجم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ششم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هفتم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هشتم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نهم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دهم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482430"/>
                  </a:ext>
                </a:extLst>
              </a:tr>
              <a:tr h="942872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cs typeface="B Mitra" panose="00000400000000000000" pitchFamily="2" charset="-78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extLst>
                  <a:ext uri="{0D108BD9-81ED-4DB2-BD59-A6C34878D82A}">
                    <a16:rowId xmlns:a16="http://schemas.microsoft.com/office/drawing/2014/main" val="2398857643"/>
                  </a:ext>
                </a:extLst>
              </a:tr>
              <a:tr h="735514">
                <a:tc gridSpan="10"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Mitra" panose="00000400000000000000" pitchFamily="2" charset="-78"/>
                        </a:rPr>
                        <a:t>جمع</a:t>
                      </a:r>
                      <a:r>
                        <a:rPr lang="fa-IR" sz="2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Mitra" panose="00000400000000000000" pitchFamily="2" charset="-78"/>
                        </a:rPr>
                        <a:t> کل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 anchor="ctr"/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9657" marR="59657" marT="0" marB="0"/>
                </a:tc>
                <a:extLst>
                  <a:ext uri="{0D108BD9-81ED-4DB2-BD59-A6C34878D82A}">
                    <a16:rowId xmlns:a16="http://schemas.microsoft.com/office/drawing/2014/main" val="369721662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66644" y="1388906"/>
          <a:ext cx="8001445" cy="45723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001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420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بند 2-1-  رعایت نظم وانضباط درسی و شئونات آموزشی</a:t>
                      </a:r>
                      <a:endParaRPr lang="fa-IR" sz="24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737" marB="4573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4621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4"/>
          <p:cNvPicPr/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lum bright="100000" contrast="100000"/>
            <a:extLst/>
          </a:blip>
          <a:srcRect r="-4266" b="10667"/>
          <a:stretch>
            <a:fillRect/>
          </a:stretch>
        </p:blipFill>
        <p:spPr bwMode="auto">
          <a:xfrm>
            <a:off x="354926" y="27999"/>
            <a:ext cx="836670" cy="714356"/>
          </a:xfrm>
          <a:prstGeom prst="rect">
            <a:avLst/>
          </a:prstGeom>
          <a:noFill/>
          <a:ln>
            <a:noFill/>
          </a:ln>
        </p:spPr>
      </p:pic>
      <p:sp>
        <p:nvSpPr>
          <p:cNvPr id="8196" name="Footer Placeholder 8"/>
          <p:cNvSpPr txBox="1">
            <a:spLocks/>
          </p:cNvSpPr>
          <p:nvPr/>
        </p:nvSpPr>
        <p:spPr bwMode="auto">
          <a:xfrm>
            <a:off x="-108520" y="858391"/>
            <a:ext cx="1754486" cy="55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24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4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endParaRPr lang="fa-IR" sz="24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197" name="Rectangle 110"/>
          <p:cNvSpPr txBox="1">
            <a:spLocks noChangeArrowheads="1"/>
          </p:cNvSpPr>
          <p:nvPr/>
        </p:nvSpPr>
        <p:spPr bwMode="auto">
          <a:xfrm rot="-5400000">
            <a:off x="-1471613" y="3686176"/>
            <a:ext cx="4532313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fa-IR" sz="2400" dirty="0" smtClean="0">
                <a:solidFill>
                  <a:schemeClr val="bg1"/>
                </a:solidFill>
                <a:cs typeface="B Homa" panose="00000400000000000000" pitchFamily="2" charset="-78"/>
              </a:rPr>
              <a:t>نام و نام خانودگی متقاضی</a:t>
            </a:r>
            <a:endParaRPr lang="en-US" sz="2400" dirty="0">
              <a:solidFill>
                <a:schemeClr val="bg1"/>
              </a:solidFill>
              <a:cs typeface="B Homa" panose="00000400000000000000" pitchFamily="2" charset="-78"/>
            </a:endParaRPr>
          </a:p>
        </p:txBody>
      </p:sp>
      <p:pic>
        <p:nvPicPr>
          <p:cNvPr id="8" name="Picture 7" descr="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-4266" b="10667"/>
          <a:stretch>
            <a:fillRect/>
          </a:stretch>
        </p:blipFill>
        <p:spPr bwMode="auto">
          <a:xfrm>
            <a:off x="0" y="-19192"/>
            <a:ext cx="1338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8"/>
          <p:cNvSpPr txBox="1">
            <a:spLocks/>
          </p:cNvSpPr>
          <p:nvPr/>
        </p:nvSpPr>
        <p:spPr bwMode="auto">
          <a:xfrm>
            <a:off x="-174570" y="6453336"/>
            <a:ext cx="2732332" cy="52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r>
              <a:rPr lang="en-US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-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هیأت </a:t>
            </a:r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ممیزه </a:t>
            </a:r>
            <a:endParaRPr lang="es-ES" sz="2000" dirty="0">
              <a:solidFill>
                <a:schemeClr val="bg1"/>
              </a:solidFill>
              <a:latin typeface="IranNastaliq" pitchFamily="18" charset="0"/>
              <a:cs typeface="B Mitra" pitchFamily="2" charset="-78"/>
            </a:endParaRPr>
          </a:p>
          <a:p>
            <a:pPr algn="ctr" rtl="1"/>
            <a:endParaRPr lang="fa-IR" sz="20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66644" y="1388906"/>
          <a:ext cx="8001445" cy="45723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001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420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 بند 2-2- کیفیت تدریس </a:t>
                      </a:r>
                      <a:endParaRPr lang="fa-IR" sz="24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737" marB="4573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888981"/>
              </p:ext>
            </p:extLst>
          </p:nvPr>
        </p:nvGraphicFramePr>
        <p:xfrm>
          <a:off x="801798" y="2492896"/>
          <a:ext cx="7966291" cy="2279999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901803">
                  <a:extLst>
                    <a:ext uri="{9D8B030D-6E8A-4147-A177-3AD203B41FA5}">
                      <a16:colId xmlns:a16="http://schemas.microsoft.com/office/drawing/2014/main" val="3430732424"/>
                    </a:ext>
                  </a:extLst>
                </a:gridCol>
                <a:gridCol w="1324766">
                  <a:extLst>
                    <a:ext uri="{9D8B030D-6E8A-4147-A177-3AD203B41FA5}">
                      <a16:colId xmlns:a16="http://schemas.microsoft.com/office/drawing/2014/main" val="3420849540"/>
                    </a:ext>
                  </a:extLst>
                </a:gridCol>
                <a:gridCol w="1157216">
                  <a:extLst>
                    <a:ext uri="{9D8B030D-6E8A-4147-A177-3AD203B41FA5}">
                      <a16:colId xmlns:a16="http://schemas.microsoft.com/office/drawing/2014/main" val="3418145613"/>
                    </a:ext>
                  </a:extLst>
                </a:gridCol>
                <a:gridCol w="1023000">
                  <a:extLst>
                    <a:ext uri="{9D8B030D-6E8A-4147-A177-3AD203B41FA5}">
                      <a16:colId xmlns:a16="http://schemas.microsoft.com/office/drawing/2014/main" val="1467445210"/>
                    </a:ext>
                  </a:extLst>
                </a:gridCol>
                <a:gridCol w="1164352">
                  <a:extLst>
                    <a:ext uri="{9D8B030D-6E8A-4147-A177-3AD203B41FA5}">
                      <a16:colId xmlns:a16="http://schemas.microsoft.com/office/drawing/2014/main" val="3585350907"/>
                    </a:ext>
                  </a:extLst>
                </a:gridCol>
                <a:gridCol w="1103392">
                  <a:extLst>
                    <a:ext uri="{9D8B030D-6E8A-4147-A177-3AD203B41FA5}">
                      <a16:colId xmlns:a16="http://schemas.microsoft.com/office/drawing/2014/main" val="1791042938"/>
                    </a:ext>
                  </a:extLst>
                </a:gridCol>
                <a:gridCol w="1291762">
                  <a:extLst>
                    <a:ext uri="{9D8B030D-6E8A-4147-A177-3AD203B41FA5}">
                      <a16:colId xmlns:a16="http://schemas.microsoft.com/office/drawing/2014/main" val="1114407406"/>
                    </a:ext>
                  </a:extLst>
                </a:gridCol>
              </a:tblGrid>
              <a:tr h="823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dirty="0">
                          <a:effectLst/>
                          <a:cs typeface="B Mitra" panose="00000400000000000000" pitchFamily="2" charset="-78"/>
                        </a:rPr>
                        <a:t>ردیف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 vert="vert27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Mitra" panose="00000400000000000000" pitchFamily="2" charset="-78"/>
                        </a:rPr>
                        <a:t>گروه های ارزیابی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fa-I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ارزشيابي حسب مورد (امتیاز از 20) بر اساس</a:t>
                      </a:r>
                      <a:endParaRPr lang="en-US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  <a:p>
                      <a:pPr algn="ctr"/>
                      <a:r>
                        <a:rPr lang="fa-I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كاربرگ­هاي و شاخص‌های مورد تایید هیات­ممیزه موسسه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effectLst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امتیاز</a:t>
                      </a:r>
                      <a:r>
                        <a:rPr lang="fa-IR" sz="1100" baseline="0" dirty="0" smtClean="0">
                          <a:effectLst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 نهایی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aseline="0" dirty="0" smtClean="0">
                          <a:effectLst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(از بیست)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cs typeface="B Mitra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Mitra" panose="00000400000000000000" pitchFamily="2" charset="-78"/>
                        </a:rPr>
                        <a:t>امتیاز </a:t>
                      </a:r>
                      <a:endParaRPr lang="fa-IR" sz="1200" smtClean="0">
                        <a:effectLst/>
                        <a:cs typeface="B Mitra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smtClean="0">
                          <a:effectLst/>
                          <a:cs typeface="B Mitra" panose="00000400000000000000" pitchFamily="2" charset="-78"/>
                        </a:rPr>
                        <a:t>(بر</a:t>
                      </a:r>
                      <a:r>
                        <a:rPr lang="fa-IR" sz="1200" baseline="0" smtClean="0">
                          <a:effectLst/>
                          <a:cs typeface="B Mitra" panose="00000400000000000000" pitchFamily="2" charset="-78"/>
                        </a:rPr>
                        <a:t> مبنای صفر تا 8)</a:t>
                      </a:r>
                      <a:endParaRPr lang="en-US" sz="1200" dirty="0">
                        <a:effectLst/>
                        <a:cs typeface="B Mitra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cs typeface="B Mitra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 anchor="ctr"/>
                </a:tc>
                <a:extLst>
                  <a:ext uri="{0D108BD9-81ED-4DB2-BD59-A6C34878D82A}">
                    <a16:rowId xmlns:a16="http://schemas.microsoft.com/office/drawing/2014/main" val="4163301918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Mitra" panose="00000400000000000000" pitchFamily="2" charset="-78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b="1" dirty="0">
                          <a:effectLst/>
                          <a:cs typeface="B Mitra" panose="00000400000000000000" pitchFamily="2" charset="-78"/>
                        </a:rPr>
                        <a:t>دانشجویان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cs typeface="B Mitra" panose="00000400000000000000" pitchFamily="2" charset="-78"/>
                        </a:rPr>
                        <a:t>XX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cs typeface="B Mitra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cs typeface="B Mitra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92539"/>
                  </a:ext>
                </a:extLst>
              </a:tr>
              <a:tr h="35589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b="1" dirty="0">
                          <a:effectLst/>
                          <a:cs typeface="B Mitra" panose="00000400000000000000" pitchFamily="2" charset="-78"/>
                        </a:rPr>
                        <a:t>مدیر گروه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r>
                        <a:rPr lang="fa-IR" sz="1100" dirty="0" smtClean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cs typeface="B Mitra" panose="00000400000000000000" pitchFamily="2" charset="-78"/>
                        </a:rPr>
                        <a:t>XX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098521"/>
                  </a:ext>
                </a:extLst>
              </a:tr>
              <a:tr h="3749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b="1" smtClean="0">
                          <a:effectLst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رئیس</a:t>
                      </a:r>
                      <a:r>
                        <a:rPr lang="fa-IR" sz="1100" b="1" baseline="0" smtClean="0">
                          <a:effectLst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 دانشکده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Mitra" panose="00000400000000000000" pitchFamily="2" charset="-78"/>
                        </a:rPr>
                        <a:t>  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cs typeface="B Mitra" panose="00000400000000000000" pitchFamily="2" charset="-78"/>
                        </a:rPr>
                        <a:t>XX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441336"/>
                  </a:ext>
                </a:extLst>
              </a:tr>
              <a:tr h="149636">
                <a:tc gridSpan="6">
                  <a:txBody>
                    <a:bodyPr/>
                    <a:lstStyle/>
                    <a:p>
                      <a:pPr algn="l" rtl="1"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Mitra" panose="00000400000000000000" pitchFamily="2" charset="-78"/>
                        </a:rPr>
                        <a:t>جمع</a:t>
                      </a:r>
                      <a:r>
                        <a:rPr lang="fa-IR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Mitra" panose="00000400000000000000" pitchFamily="2" charset="-78"/>
                        </a:rPr>
                        <a:t> کل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53831" marR="5383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3831" marR="53831" marT="0" marB="0"/>
                </a:tc>
                <a:extLst>
                  <a:ext uri="{0D108BD9-81ED-4DB2-BD59-A6C34878D82A}">
                    <a16:rowId xmlns:a16="http://schemas.microsoft.com/office/drawing/2014/main" val="70618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5244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4"/>
          <p:cNvPicPr/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lum bright="100000" contrast="100000"/>
            <a:extLst/>
          </a:blip>
          <a:srcRect r="-4266" b="10667"/>
          <a:stretch>
            <a:fillRect/>
          </a:stretch>
        </p:blipFill>
        <p:spPr bwMode="auto">
          <a:xfrm>
            <a:off x="354926" y="27999"/>
            <a:ext cx="836670" cy="714356"/>
          </a:xfrm>
          <a:prstGeom prst="rect">
            <a:avLst/>
          </a:prstGeom>
          <a:noFill/>
          <a:ln>
            <a:noFill/>
          </a:ln>
        </p:spPr>
      </p:pic>
      <p:sp>
        <p:nvSpPr>
          <p:cNvPr id="8196" name="Footer Placeholder 8"/>
          <p:cNvSpPr txBox="1">
            <a:spLocks/>
          </p:cNvSpPr>
          <p:nvPr/>
        </p:nvSpPr>
        <p:spPr bwMode="auto">
          <a:xfrm>
            <a:off x="-108520" y="858391"/>
            <a:ext cx="1754486" cy="55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24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4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endParaRPr lang="fa-IR" sz="24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197" name="Rectangle 110"/>
          <p:cNvSpPr txBox="1">
            <a:spLocks noChangeArrowheads="1"/>
          </p:cNvSpPr>
          <p:nvPr/>
        </p:nvSpPr>
        <p:spPr bwMode="auto">
          <a:xfrm rot="-5400000">
            <a:off x="-1471613" y="3686176"/>
            <a:ext cx="4532313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fa-IR" sz="2400" dirty="0" smtClean="0">
                <a:solidFill>
                  <a:schemeClr val="bg1"/>
                </a:solidFill>
                <a:cs typeface="B Homa" panose="00000400000000000000" pitchFamily="2" charset="-78"/>
              </a:rPr>
              <a:t>نام و نام خانودگی متقاضی</a:t>
            </a:r>
            <a:endParaRPr lang="en-US" sz="2400" dirty="0">
              <a:solidFill>
                <a:schemeClr val="bg1"/>
              </a:solidFill>
              <a:cs typeface="B Homa" panose="00000400000000000000" pitchFamily="2" charset="-78"/>
            </a:endParaRPr>
          </a:p>
        </p:txBody>
      </p:sp>
      <p:pic>
        <p:nvPicPr>
          <p:cNvPr id="8" name="Picture 7" descr="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-4266" b="10667"/>
          <a:stretch>
            <a:fillRect/>
          </a:stretch>
        </p:blipFill>
        <p:spPr bwMode="auto">
          <a:xfrm>
            <a:off x="0" y="-19192"/>
            <a:ext cx="1338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31976"/>
              </p:ext>
            </p:extLst>
          </p:nvPr>
        </p:nvGraphicFramePr>
        <p:xfrm>
          <a:off x="779535" y="1180853"/>
          <a:ext cx="7608889" cy="15472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36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6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203">
                <a:tc gridSpan="3"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مقالات علمی پژوهشی</a:t>
                      </a:r>
                      <a:endParaRPr lang="fa-IR" sz="24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737" marB="45737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203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تعداد کل مقالات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737" marB="4573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نشریات داخلی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737" marB="4573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نشریات خارجی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737" marB="4573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773"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737" marB="45737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b="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737" marB="45737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737" marB="4573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88018"/>
              </p:ext>
            </p:extLst>
          </p:nvPr>
        </p:nvGraphicFramePr>
        <p:xfrm>
          <a:off x="755576" y="3275722"/>
          <a:ext cx="7608888" cy="27455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39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860">
                  <a:extLst>
                    <a:ext uri="{9D8B030D-6E8A-4147-A177-3AD203B41FA5}">
                      <a16:colId xmlns:a16="http://schemas.microsoft.com/office/drawing/2014/main" val="2657566275"/>
                    </a:ext>
                  </a:extLst>
                </a:gridCol>
              </a:tblGrid>
              <a:tr h="727668">
                <a:tc>
                  <a:txBody>
                    <a:bodyPr/>
                    <a:lstStyle/>
                    <a:p>
                      <a:pPr algn="r" rtl="1"/>
                      <a:r>
                        <a:rPr lang="fa-IR" sz="18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نسبت تعداد مقالات بین‌المللی معتبر به کل مقالات (بند 3-1)</a:t>
                      </a:r>
                      <a:endParaRPr lang="en-US" dirty="0"/>
                    </a:p>
                  </a:txBody>
                  <a:tcPr marL="91441" marR="91441" marT="45698" marB="45698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074"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تعداد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مقالات قابل قبول که متقاضی نویسنده مسئول می‌باشد</a:t>
                      </a:r>
                      <a:endParaRPr lang="fa-IR" sz="20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07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تعداد مقالات به زبان فارسی </a:t>
                      </a: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293771788"/>
                  </a:ext>
                </a:extLst>
              </a:tr>
              <a:tr h="76575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نسبت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امتیاز بند 3-1 به کل بند 3</a:t>
                      </a:r>
                      <a:endParaRPr lang="en-US" sz="200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887361164"/>
                  </a:ext>
                </a:extLst>
              </a:tr>
            </a:tbl>
          </a:graphicData>
        </a:graphic>
      </p:graphicFrame>
      <p:sp>
        <p:nvSpPr>
          <p:cNvPr id="10" name="Footer Placeholder 8"/>
          <p:cNvSpPr txBox="1">
            <a:spLocks/>
          </p:cNvSpPr>
          <p:nvPr/>
        </p:nvSpPr>
        <p:spPr bwMode="auto">
          <a:xfrm>
            <a:off x="-174570" y="6453336"/>
            <a:ext cx="2732332" cy="52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r>
              <a:rPr lang="en-US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-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هیأت </a:t>
            </a:r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ممیزه </a:t>
            </a:r>
            <a:endParaRPr lang="es-ES" sz="2000" dirty="0">
              <a:solidFill>
                <a:schemeClr val="bg1"/>
              </a:solidFill>
              <a:latin typeface="IranNastaliq" pitchFamily="18" charset="0"/>
              <a:cs typeface="B Mitra" pitchFamily="2" charset="-78"/>
            </a:endParaRPr>
          </a:p>
          <a:p>
            <a:pPr algn="ctr" rtl="1"/>
            <a:endParaRPr lang="fa-IR" sz="20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4755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4"/>
          <p:cNvPicPr/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lum bright="100000" contrast="100000"/>
            <a:extLst/>
          </a:blip>
          <a:srcRect r="-4266" b="10667"/>
          <a:stretch>
            <a:fillRect/>
          </a:stretch>
        </p:blipFill>
        <p:spPr bwMode="auto">
          <a:xfrm>
            <a:off x="354926" y="27999"/>
            <a:ext cx="836670" cy="714356"/>
          </a:xfrm>
          <a:prstGeom prst="rect">
            <a:avLst/>
          </a:prstGeom>
          <a:noFill/>
          <a:ln>
            <a:noFill/>
          </a:ln>
        </p:spPr>
      </p:pic>
      <p:sp>
        <p:nvSpPr>
          <p:cNvPr id="8196" name="Footer Placeholder 8"/>
          <p:cNvSpPr txBox="1">
            <a:spLocks/>
          </p:cNvSpPr>
          <p:nvPr/>
        </p:nvSpPr>
        <p:spPr bwMode="auto">
          <a:xfrm>
            <a:off x="-108520" y="858391"/>
            <a:ext cx="1754486" cy="55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24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4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endParaRPr lang="fa-IR" sz="24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197" name="Rectangle 110"/>
          <p:cNvSpPr txBox="1">
            <a:spLocks noChangeArrowheads="1"/>
          </p:cNvSpPr>
          <p:nvPr/>
        </p:nvSpPr>
        <p:spPr bwMode="auto">
          <a:xfrm rot="-5400000">
            <a:off x="-1471613" y="3686176"/>
            <a:ext cx="4532313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fa-IR" sz="2400" dirty="0" smtClean="0">
                <a:solidFill>
                  <a:schemeClr val="bg1"/>
                </a:solidFill>
                <a:cs typeface="B Homa" panose="00000400000000000000" pitchFamily="2" charset="-78"/>
              </a:rPr>
              <a:t>نام و نام خانودگی متقاضی</a:t>
            </a:r>
            <a:endParaRPr lang="en-US" sz="2400" dirty="0">
              <a:solidFill>
                <a:schemeClr val="bg1"/>
              </a:solidFill>
              <a:cs typeface="B Homa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600" dirty="0" smtClean="0">
                <a:cs typeface="B Titr" panose="00000700000000000000" pitchFamily="2" charset="-78"/>
              </a:rPr>
              <a:t>شاخص‌های علمی</a:t>
            </a:r>
            <a:endParaRPr lang="en-US" sz="3600" dirty="0">
              <a:cs typeface="B Titr" panose="00000700000000000000" pitchFamily="2" charset="-78"/>
            </a:endParaRPr>
          </a:p>
        </p:txBody>
      </p:sp>
      <p:pic>
        <p:nvPicPr>
          <p:cNvPr id="8" name="Picture 7" descr="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-4266" b="10667"/>
          <a:stretch>
            <a:fillRect/>
          </a:stretch>
        </p:blipFill>
        <p:spPr bwMode="auto">
          <a:xfrm>
            <a:off x="0" y="-19192"/>
            <a:ext cx="1338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048150"/>
              </p:ext>
            </p:extLst>
          </p:nvPr>
        </p:nvGraphicFramePr>
        <p:xfrm>
          <a:off x="815552" y="1844827"/>
          <a:ext cx="7608888" cy="41180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7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3608">
                  <a:extLst>
                    <a:ext uri="{9D8B030D-6E8A-4147-A177-3AD203B41FA5}">
                      <a16:colId xmlns:a16="http://schemas.microsoft.com/office/drawing/2014/main" val="2657566275"/>
                    </a:ext>
                  </a:extLst>
                </a:gridCol>
              </a:tblGrid>
              <a:tr h="586388">
                <a:tc>
                  <a:txBody>
                    <a:bodyPr/>
                    <a:lstStyle/>
                    <a:p>
                      <a:pPr algn="r" rtl="1">
                        <a:spcBef>
                          <a:spcPct val="20000"/>
                        </a:spcBef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latin typeface="IranNastaliq" pitchFamily="18" charset="0"/>
                          <a:cs typeface="B Mitra" pitchFamily="2" charset="-78"/>
                        </a:rPr>
                        <a:t>مجموع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latin typeface="IranNastaliq" pitchFamily="18" charset="0"/>
                          <a:cs typeface="B Mitra" pitchFamily="2" charset="-78"/>
                        </a:rPr>
                        <a:t> ضرایب تاثیر (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ISI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IranNastaliq" pitchFamily="18" charset="0"/>
                          <a:cs typeface="B Mitra" pitchFamily="2" charset="-78"/>
                        </a:rPr>
                        <a:t>/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JCR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latin typeface="IranNastaliq" pitchFamily="18" charset="0"/>
                          <a:cs typeface="B Mitra" pitchFamily="2" charset="-78"/>
                        </a:rPr>
                        <a:t>)</a:t>
                      </a:r>
                      <a:endParaRPr lang="es-ES" sz="2000" b="1" dirty="0">
                        <a:solidFill>
                          <a:schemeClr val="bg1"/>
                        </a:solidFill>
                        <a:latin typeface="IranNastaliq" pitchFamily="18" charset="0"/>
                        <a:cs typeface="B Mitra" pitchFamily="2" charset="-78"/>
                      </a:endParaRPr>
                    </a:p>
                  </a:txBody>
                  <a:tcPr marL="91441" marR="91441" marT="45698" marB="45698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51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شاخص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هرش (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H-Index, Scopus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)</a:t>
                      </a:r>
                      <a:endParaRPr lang="fa-IR" sz="20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51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شاخص مشارکت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بین‌المللی</a:t>
                      </a:r>
                      <a:endParaRPr lang="fa-IR" sz="2000" b="1" dirty="0" smtClean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2079854148"/>
                  </a:ext>
                </a:extLst>
              </a:tr>
              <a:tr h="50451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شاخص مشارکت بین دانشگاهی ملی</a:t>
                      </a: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3140423474"/>
                  </a:ext>
                </a:extLst>
              </a:tr>
              <a:tr h="504519"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تعداد مقالات برتر 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Ho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t Papers</a:t>
                      </a:r>
                      <a:endParaRPr lang="fa-IR" sz="20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2891401595"/>
                  </a:ext>
                </a:extLst>
              </a:tr>
              <a:tr h="50451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مقاله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منتشر شده در نشریه‌های 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Science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و 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Nature</a:t>
                      </a:r>
                      <a:endParaRPr lang="fa-IR" sz="20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487356921"/>
                  </a:ext>
                </a:extLst>
              </a:tr>
              <a:tr h="50451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جایگاه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در رتبه‌بندی 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ESI</a:t>
                      </a:r>
                      <a:endParaRPr lang="fa-IR" sz="2000" b="1" dirty="0" smtClean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3455484629"/>
                  </a:ext>
                </a:extLst>
              </a:tr>
              <a:tr h="50451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داوری</a:t>
                      </a:r>
                      <a:r>
                        <a:rPr lang="fa-IR" sz="2000" b="1" baseline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مقالات در مجلات معتبر واجد ضریب تاثیر</a:t>
                      </a:r>
                      <a:endParaRPr lang="fa-IR" sz="2000" b="1" dirty="0" smtClean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2722981217"/>
                  </a:ext>
                </a:extLst>
              </a:tr>
            </a:tbl>
          </a:graphicData>
        </a:graphic>
      </p:graphicFrame>
      <p:sp>
        <p:nvSpPr>
          <p:cNvPr id="11" name="Footer Placeholder 8"/>
          <p:cNvSpPr txBox="1">
            <a:spLocks/>
          </p:cNvSpPr>
          <p:nvPr/>
        </p:nvSpPr>
        <p:spPr bwMode="auto">
          <a:xfrm>
            <a:off x="-174570" y="6453336"/>
            <a:ext cx="2732332" cy="52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r>
              <a:rPr lang="en-US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-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هیأت </a:t>
            </a:r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ممیزه </a:t>
            </a:r>
            <a:endParaRPr lang="es-ES" sz="2000" dirty="0">
              <a:solidFill>
                <a:schemeClr val="bg1"/>
              </a:solidFill>
              <a:latin typeface="IranNastaliq" pitchFamily="18" charset="0"/>
              <a:cs typeface="B Mitra" pitchFamily="2" charset="-78"/>
            </a:endParaRPr>
          </a:p>
          <a:p>
            <a:pPr algn="ctr" rtl="1"/>
            <a:endParaRPr lang="fa-IR" sz="20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4010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4"/>
          <p:cNvPicPr/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lum bright="100000" contrast="100000"/>
            <a:extLst/>
          </a:blip>
          <a:srcRect r="-4266" b="10667"/>
          <a:stretch>
            <a:fillRect/>
          </a:stretch>
        </p:blipFill>
        <p:spPr bwMode="auto">
          <a:xfrm>
            <a:off x="354926" y="27999"/>
            <a:ext cx="836670" cy="714356"/>
          </a:xfrm>
          <a:prstGeom prst="rect">
            <a:avLst/>
          </a:prstGeom>
          <a:noFill/>
          <a:ln>
            <a:noFill/>
          </a:ln>
        </p:spPr>
      </p:pic>
      <p:sp>
        <p:nvSpPr>
          <p:cNvPr id="8196" name="Footer Placeholder 8"/>
          <p:cNvSpPr txBox="1">
            <a:spLocks/>
          </p:cNvSpPr>
          <p:nvPr/>
        </p:nvSpPr>
        <p:spPr bwMode="auto">
          <a:xfrm>
            <a:off x="-108520" y="858391"/>
            <a:ext cx="1754486" cy="55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24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4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endParaRPr lang="fa-IR" sz="24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600" dirty="0" smtClean="0">
                <a:cs typeface="B Titr" panose="00000700000000000000" pitchFamily="2" charset="-78"/>
              </a:rPr>
              <a:t>سایر شاخص‌های پژوهشی</a:t>
            </a:r>
            <a:endParaRPr lang="en-US" sz="3600" dirty="0">
              <a:cs typeface="B Titr" panose="00000700000000000000" pitchFamily="2" charset="-78"/>
            </a:endParaRPr>
          </a:p>
        </p:txBody>
      </p:sp>
      <p:pic>
        <p:nvPicPr>
          <p:cNvPr id="8" name="Picture 7" descr="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-4266" b="10667"/>
          <a:stretch>
            <a:fillRect/>
          </a:stretch>
        </p:blipFill>
        <p:spPr bwMode="auto">
          <a:xfrm>
            <a:off x="0" y="-19192"/>
            <a:ext cx="13382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631266"/>
              </p:ext>
            </p:extLst>
          </p:nvPr>
        </p:nvGraphicFramePr>
        <p:xfrm>
          <a:off x="790415" y="2154364"/>
          <a:ext cx="7608888" cy="39720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2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581">
                  <a:extLst>
                    <a:ext uri="{9D8B030D-6E8A-4147-A177-3AD203B41FA5}">
                      <a16:colId xmlns:a16="http://schemas.microsoft.com/office/drawing/2014/main" val="2657566275"/>
                    </a:ext>
                  </a:extLst>
                </a:gridCol>
              </a:tblGrid>
              <a:tr h="565596"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تعداد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پایان‌نامه‌های کارشناسی ارشد</a:t>
                      </a:r>
                      <a:endParaRPr lang="fa-IR" sz="20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6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تعداد رساله‌های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دکتری</a:t>
                      </a:r>
                      <a:endParaRPr lang="fa-IR" sz="20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6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نسبت تعداد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2000" b="1" u="sng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مقالات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به پایان‌نامه‌های راهنمایی شده</a:t>
                      </a:r>
                      <a:endParaRPr lang="en-US" sz="2000" dirty="0"/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293771788"/>
                  </a:ext>
                </a:extLst>
              </a:tr>
              <a:tr h="486630"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تعداد کتب تالیفی</a:t>
                      </a:r>
                      <a:endParaRPr lang="fa-IR" sz="20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2079854148"/>
                  </a:ext>
                </a:extLst>
              </a:tr>
              <a:tr h="4866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تعداد کتب ترجمه‌ای</a:t>
                      </a:r>
                      <a:endParaRPr lang="fa-IR" sz="2000" b="1" dirty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1384306892"/>
                  </a:ext>
                </a:extLst>
              </a:tr>
              <a:tr h="4866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تعداد طرح های پژوهشی</a:t>
                      </a:r>
                      <a:r>
                        <a:rPr lang="fa-IR" sz="2000" b="1" baseline="0" dirty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داخل دانشگاهی</a:t>
                      </a:r>
                      <a:endParaRPr lang="fa-IR" sz="2000" b="1" dirty="0" smtClean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1650829863"/>
                  </a:ext>
                </a:extLst>
              </a:tr>
              <a:tr h="4866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تعداد طرح های پژوهشی</a:t>
                      </a:r>
                      <a:r>
                        <a:rPr lang="fa-IR" sz="20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برون دانشگاهی(منطقه اي/ملي)</a:t>
                      </a:r>
                      <a:endParaRPr lang="fa-IR" sz="2000" b="1" dirty="0" smtClean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2626193345"/>
                  </a:ext>
                </a:extLst>
              </a:tr>
              <a:tr h="4866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اختراع و اکتشاف تایید شده</a:t>
                      </a:r>
                    </a:p>
                  </a:txBody>
                  <a:tcPr marL="91441" marR="91441" marT="45698" marB="4569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2000" dirty="0">
                        <a:solidFill>
                          <a:schemeClr val="tx1"/>
                        </a:solidFill>
                        <a:cs typeface="B Mitra" panose="00000400000000000000" pitchFamily="2" charset="-78"/>
                      </a:endParaRPr>
                    </a:p>
                  </a:txBody>
                  <a:tcPr marL="91441" marR="91441" marT="45698" marB="45698" anchor="ctr"/>
                </a:tc>
                <a:extLst>
                  <a:ext uri="{0D108BD9-81ED-4DB2-BD59-A6C34878D82A}">
                    <a16:rowId xmlns:a16="http://schemas.microsoft.com/office/drawing/2014/main" val="3974326927"/>
                  </a:ext>
                </a:extLst>
              </a:tr>
            </a:tbl>
          </a:graphicData>
        </a:graphic>
      </p:graphicFrame>
      <p:sp>
        <p:nvSpPr>
          <p:cNvPr id="10" name="Footer Placeholder 8"/>
          <p:cNvSpPr txBox="1">
            <a:spLocks/>
          </p:cNvSpPr>
          <p:nvPr/>
        </p:nvSpPr>
        <p:spPr bwMode="auto">
          <a:xfrm>
            <a:off x="-174570" y="6453336"/>
            <a:ext cx="2732332" cy="52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دانشگاه 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زابل</a:t>
            </a:r>
            <a:r>
              <a:rPr lang="en-US" sz="2000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-</a:t>
            </a:r>
            <a:r>
              <a:rPr lang="fa-IR" sz="2000" dirty="0" smtClean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هیأت </a:t>
            </a:r>
            <a:r>
              <a:rPr lang="fa-IR" sz="2000" dirty="0">
                <a:solidFill>
                  <a:schemeClr val="bg1"/>
                </a:solidFill>
                <a:latin typeface="IranNastaliq" pitchFamily="18" charset="0"/>
                <a:cs typeface="B Mitra" pitchFamily="2" charset="-78"/>
              </a:rPr>
              <a:t>ممیزه </a:t>
            </a:r>
            <a:endParaRPr lang="es-ES" sz="2000" dirty="0">
              <a:solidFill>
                <a:schemeClr val="bg1"/>
              </a:solidFill>
              <a:latin typeface="IranNastaliq" pitchFamily="18" charset="0"/>
              <a:cs typeface="B Mitra" pitchFamily="2" charset="-78"/>
            </a:endParaRPr>
          </a:p>
          <a:p>
            <a:pPr algn="ctr" rtl="1"/>
            <a:endParaRPr lang="fa-IR" sz="20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5184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6425</TotalTime>
  <Words>493</Words>
  <Application>Microsoft Office PowerPoint</Application>
  <PresentationFormat>On-screen Show (4:3)</PresentationFormat>
  <Paragraphs>187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B Homa</vt:lpstr>
      <vt:lpstr>B Mitra</vt:lpstr>
      <vt:lpstr>B Titr</vt:lpstr>
      <vt:lpstr>Calibri</vt:lpstr>
      <vt:lpstr>Calibri Light</vt:lpstr>
      <vt:lpstr>IranNastaliq</vt:lpstr>
      <vt:lpstr>Times New Roman</vt:lpstr>
      <vt:lpstr>Retrospect</vt:lpstr>
      <vt:lpstr>PowerPoint Presentation</vt:lpstr>
      <vt:lpstr>PowerPoint Presentation</vt:lpstr>
      <vt:lpstr>مشخصات عمومی متقاضی ارتقا</vt:lpstr>
      <vt:lpstr>جدول خلاصه امتيازات  (و بندهاي مشروط به کسب حداقل امتياز) </vt:lpstr>
      <vt:lpstr>PowerPoint Presentation</vt:lpstr>
      <vt:lpstr>PowerPoint Presentation</vt:lpstr>
      <vt:lpstr>PowerPoint Presentation</vt:lpstr>
      <vt:lpstr>شاخص‌های علمی</vt:lpstr>
      <vt:lpstr>سایر شاخص‌های پژوهشی</vt:lpstr>
      <vt:lpstr>گردش اداری پرونده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REF</cp:lastModifiedBy>
  <cp:revision>919</cp:revision>
  <dcterms:created xsi:type="dcterms:W3CDTF">2010-05-23T14:28:12Z</dcterms:created>
  <dcterms:modified xsi:type="dcterms:W3CDTF">2017-03-03T15:07:01Z</dcterms:modified>
</cp:coreProperties>
</file>