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notesMasterIdLst>
    <p:notesMasterId r:id="rId22"/>
  </p:notesMasterIdLst>
  <p:handoutMasterIdLst>
    <p:handoutMasterId r:id="rId23"/>
  </p:handoutMasterIdLst>
  <p:sldIdLst>
    <p:sldId id="288" r:id="rId2"/>
    <p:sldId id="297" r:id="rId3"/>
    <p:sldId id="287" r:id="rId4"/>
    <p:sldId id="299" r:id="rId5"/>
    <p:sldId id="289" r:id="rId6"/>
    <p:sldId id="290" r:id="rId7"/>
    <p:sldId id="269" r:id="rId8"/>
    <p:sldId id="271" r:id="rId9"/>
    <p:sldId id="298" r:id="rId10"/>
    <p:sldId id="273" r:id="rId11"/>
    <p:sldId id="274" r:id="rId12"/>
    <p:sldId id="276" r:id="rId13"/>
    <p:sldId id="279" r:id="rId14"/>
    <p:sldId id="281" r:id="rId15"/>
    <p:sldId id="277" r:id="rId16"/>
    <p:sldId id="282" r:id="rId17"/>
    <p:sldId id="283" r:id="rId18"/>
    <p:sldId id="284" r:id="rId19"/>
    <p:sldId id="293" r:id="rId20"/>
    <p:sldId id="296" r:id="rId21"/>
  </p:sldIdLst>
  <p:sldSz cx="9144000" cy="6858000" type="screen4x3"/>
  <p:notesSz cx="6858000" cy="9144000"/>
  <p:defaultTextStyle>
    <a:defPPr>
      <a:defRPr lang="fa-IR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283" autoAdjust="0"/>
    <p:restoredTop sz="93122" autoAdjust="0"/>
  </p:normalViewPr>
  <p:slideViewPr>
    <p:cSldViewPr>
      <p:cViewPr>
        <p:scale>
          <a:sx n="94" d="100"/>
          <a:sy n="94" d="100"/>
        </p:scale>
        <p:origin x="-1278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pPr>
              <a:defRPr/>
            </a:pPr>
            <a:fld id="{2D0DC34E-8D79-4E39-BB1C-709822F65E9B}" type="datetimeFigureOut">
              <a:rPr lang="fa-IR"/>
              <a:pPr>
                <a:defRPr/>
              </a:pPr>
              <a:t>1436/11/24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fld id="{11FF0D52-82F6-4F20-AA07-ED4540166CCF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573632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EB31552-3B9F-4248-9BCA-764D5901B8E9}" type="datetimeFigureOut">
              <a:rPr lang="fa-IR"/>
              <a:pPr>
                <a:defRPr/>
              </a:pPr>
              <a:t>1436/11/24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fa-I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fld id="{E0791163-FF34-4304-B0EF-F7B059C7C6C4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300312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123CD6E-AF2F-4636-BB08-82B7BED3F0F7}" type="slidenum">
              <a:rPr lang="fa-IR">
                <a:latin typeface="Calibri" panose="020F0502020204030204" pitchFamily="34" charset="0"/>
              </a:rPr>
              <a:pPr eaLnBrk="1" hangingPunct="1"/>
              <a:t>1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5204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79536C4-52FB-49CA-8858-75481C001EBB}" type="slidenum">
              <a:rPr lang="fa-IR">
                <a:latin typeface="Calibri" panose="020F0502020204030204" pitchFamily="34" charset="0"/>
              </a:rPr>
              <a:pPr eaLnBrk="1" hangingPunct="1"/>
              <a:t>10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1835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C47F124-A171-46F0-9077-FBD6DFEACCB3}" type="slidenum">
              <a:rPr lang="fa-IR">
                <a:latin typeface="Calibri" panose="020F0502020204030204" pitchFamily="34" charset="0"/>
              </a:rPr>
              <a:pPr eaLnBrk="1" hangingPunct="1"/>
              <a:t>11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3405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2AC34C4-2BBC-41C4-8CCB-0D92DBBF209E}" type="slidenum">
              <a:rPr lang="fa-IR">
                <a:latin typeface="Calibri" panose="020F0502020204030204" pitchFamily="34" charset="0"/>
              </a:rPr>
              <a:pPr eaLnBrk="1" hangingPunct="1"/>
              <a:t>12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3403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3B6A07A-1F78-44C6-A217-346BB30398F4}" type="slidenum">
              <a:rPr lang="fa-IR">
                <a:latin typeface="Calibri" panose="020F0502020204030204" pitchFamily="34" charset="0"/>
              </a:rPr>
              <a:pPr eaLnBrk="1" hangingPunct="1"/>
              <a:t>13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1304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F35F07A-7851-4022-B08B-DDEE30FB6AB5}" type="slidenum">
              <a:rPr lang="fa-IR">
                <a:latin typeface="Calibri" panose="020F0502020204030204" pitchFamily="34" charset="0"/>
              </a:rPr>
              <a:pPr eaLnBrk="1" hangingPunct="1"/>
              <a:t>14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0260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1BCA176-8155-4D48-843F-CCFDB603312F}" type="slidenum">
              <a:rPr lang="fa-IR">
                <a:latin typeface="Calibri" panose="020F0502020204030204" pitchFamily="34" charset="0"/>
              </a:rPr>
              <a:pPr eaLnBrk="1" hangingPunct="1"/>
              <a:t>15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619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14B35DF-88E6-4FA8-9AE5-95C49AB84B34}" type="slidenum">
              <a:rPr lang="fa-IR">
                <a:latin typeface="Calibri" panose="020F0502020204030204" pitchFamily="34" charset="0"/>
              </a:rPr>
              <a:pPr eaLnBrk="1" hangingPunct="1"/>
              <a:t>16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6828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E9DF3DA-3E1E-4C5B-B6DE-5C9FF5C99D79}" type="slidenum">
              <a:rPr lang="fa-IR">
                <a:latin typeface="Calibri" panose="020F0502020204030204" pitchFamily="34" charset="0"/>
              </a:rPr>
              <a:pPr eaLnBrk="1" hangingPunct="1"/>
              <a:t>17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354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AC827BA-1972-4D86-8A98-44AFC83D0AF8}" type="slidenum">
              <a:rPr lang="fa-IR">
                <a:latin typeface="Calibri" panose="020F0502020204030204" pitchFamily="34" charset="0"/>
              </a:rPr>
              <a:pPr eaLnBrk="1" hangingPunct="1"/>
              <a:t>18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6614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967C3A-5839-49B3-B601-80E67AEAC43B}" type="slidenum">
              <a:rPr lang="fa-IR">
                <a:latin typeface="Calibri" panose="020F0502020204030204" pitchFamily="34" charset="0"/>
              </a:rPr>
              <a:pPr eaLnBrk="1" hangingPunct="1"/>
              <a:t>19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445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2CED913-DC06-4719-9BA9-345DAFF95A1B}" type="slidenum">
              <a:rPr lang="fa-IR">
                <a:latin typeface="Calibri" panose="020F0502020204030204" pitchFamily="34" charset="0"/>
              </a:rPr>
              <a:pPr eaLnBrk="1" hangingPunct="1"/>
              <a:t>2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9479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A89D03F-BCDE-4B91-84BA-7A3E62F3F01F}" type="slidenum">
              <a:rPr lang="fa-IR">
                <a:latin typeface="Calibri" panose="020F0502020204030204" pitchFamily="34" charset="0"/>
              </a:rPr>
              <a:pPr eaLnBrk="1" hangingPunct="1"/>
              <a:t>20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73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59F116-6328-4E31-9E27-6E0A5ED42BEE}" type="slidenum">
              <a:rPr lang="fa-IR">
                <a:latin typeface="Calibri" panose="020F0502020204030204" pitchFamily="34" charset="0"/>
              </a:rPr>
              <a:pPr eaLnBrk="1" hangingPunct="1"/>
              <a:t>3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85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CEFD8D6-F0A7-400E-A42B-53AB59B5DE5E}" type="slidenum">
              <a:rPr lang="fa-IR">
                <a:latin typeface="Calibri" panose="020F0502020204030204" pitchFamily="34" charset="0"/>
              </a:rPr>
              <a:pPr eaLnBrk="1" hangingPunct="1"/>
              <a:t>4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2555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altLang="fa-IR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312427C-F0C7-4FB2-A8DB-764927737C8F}" type="slidenum">
              <a:rPr lang="fa-IR">
                <a:latin typeface="Calibri" panose="020F0502020204030204" pitchFamily="34" charset="0"/>
              </a:rPr>
              <a:pPr eaLnBrk="1" hangingPunct="1"/>
              <a:t>5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917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B8B08DB-82A1-4035-954C-453951D1C5B1}" type="slidenum">
              <a:rPr lang="fa-IR">
                <a:latin typeface="Calibri" panose="020F0502020204030204" pitchFamily="34" charset="0"/>
              </a:rPr>
              <a:pPr eaLnBrk="1" hangingPunct="1"/>
              <a:t>6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651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5F13994-3507-491B-9EFD-A7CBD58A3AC6}" type="slidenum">
              <a:rPr lang="fa-IR">
                <a:latin typeface="Calibri" panose="020F0502020204030204" pitchFamily="34" charset="0"/>
              </a:rPr>
              <a:pPr eaLnBrk="1" hangingPunct="1"/>
              <a:t>7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6478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410CBC4-5B5C-4691-9593-28F69019694E}" type="slidenum">
              <a:rPr lang="fa-IR">
                <a:latin typeface="Calibri" panose="020F0502020204030204" pitchFamily="34" charset="0"/>
              </a:rPr>
              <a:pPr eaLnBrk="1" hangingPunct="1"/>
              <a:t>8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6804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B826944-4B30-40E2-8B5A-A53FB994167E}" type="slidenum">
              <a:rPr lang="fa-IR">
                <a:latin typeface="Calibri" panose="020F0502020204030204" pitchFamily="34" charset="0"/>
              </a:rPr>
              <a:pPr eaLnBrk="1" hangingPunct="1"/>
              <a:t>9</a:t>
            </a:fld>
            <a:endParaRPr lang="fa-I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636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6E087-800B-4138-8EAD-B3AB67B52FD6}" type="datetime8">
              <a:rPr lang="fa-IR"/>
              <a:pPr>
                <a:defRPr/>
              </a:pPr>
              <a:t>15/سپتامبر/7</a:t>
            </a:fld>
            <a:endParaRPr lang="fa-I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>
                <a:latin typeface="IranNastaliq" panose="02020505000000020003" pitchFamily="18" charset="0"/>
                <a:cs typeface="IranNastaliq" panose="02020505000000020003" pitchFamily="18" charset="0"/>
              </a:defRPr>
            </a:lvl1pPr>
          </a:lstStyle>
          <a:p>
            <a:fld id="{69C3C852-D4BA-4806-AA99-BCE77F0038FE}" type="slidenum">
              <a:rPr lang="fa-IR"/>
              <a:pPr/>
              <a:t>‹#›</a:t>
            </a:fld>
            <a:r>
              <a:rPr lang="fa-IR"/>
              <a:t> از   20 </a:t>
            </a:r>
          </a:p>
        </p:txBody>
      </p:sp>
    </p:spTree>
    <p:extLst>
      <p:ext uri="{BB962C8B-B14F-4D97-AF65-F5344CB8AC3E}">
        <p14:creationId xmlns:p14="http://schemas.microsoft.com/office/powerpoint/2010/main" val="1279408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latin typeface="IranNastaliq" panose="02020505000000020003" pitchFamily="18" charset="0"/>
                <a:cs typeface="IranNastaliq" panose="02020505000000020003" pitchFamily="18" charset="0"/>
              </a:defRPr>
            </a:lvl1pPr>
          </a:lstStyle>
          <a:p>
            <a:fld id="{A666BB48-8314-4DF1-8A04-807C68CDFE7F}" type="slidenum">
              <a:rPr lang="fa-IR"/>
              <a:pPr/>
              <a:t>‹#›</a:t>
            </a:fld>
            <a:r>
              <a:rPr lang="fa-IR"/>
              <a:t> از   20 </a:t>
            </a:r>
          </a:p>
        </p:txBody>
      </p:sp>
    </p:spTree>
    <p:extLst>
      <p:ext uri="{BB962C8B-B14F-4D97-AF65-F5344CB8AC3E}">
        <p14:creationId xmlns:p14="http://schemas.microsoft.com/office/powerpoint/2010/main" val="175949754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a-IR" smtClean="0"/>
              <a:t>Click to edit Master text styles</a:t>
            </a:r>
          </a:p>
          <a:p>
            <a:pPr lvl="1"/>
            <a:r>
              <a:rPr lang="en-US" altLang="fa-IR" smtClean="0"/>
              <a:t>Second level</a:t>
            </a:r>
          </a:p>
          <a:p>
            <a:pPr lvl="2"/>
            <a:r>
              <a:rPr lang="en-US" altLang="fa-IR" smtClean="0"/>
              <a:t>Third level</a:t>
            </a:r>
          </a:p>
          <a:p>
            <a:pPr lvl="3"/>
            <a:r>
              <a:rPr lang="en-US" altLang="fa-IR" smtClean="0"/>
              <a:t>Fourth level</a:t>
            </a:r>
          </a:p>
          <a:p>
            <a:pPr lvl="4"/>
            <a:r>
              <a:rPr lang="en-US" altLang="fa-IR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26801D-AC16-4165-A0A1-04D350E4A9C2}" type="datetime8">
              <a:rPr lang="fa-IR"/>
              <a:pPr>
                <a:defRPr/>
              </a:pPr>
              <a:t>15/سپتامبر/7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defRPr>
            </a:lvl1pPr>
          </a:lstStyle>
          <a:p>
            <a:fld id="{96C4914C-D1FB-47B8-8CC6-2914A7B2254D}" type="slidenum">
              <a:rPr lang="fa-IR"/>
              <a:pPr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0" r:id="rId1"/>
    <p:sldLayoutId id="2147483841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  <a:cs typeface="Tahoma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  <a:cs typeface="Tahoma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  <a:cs typeface="Tahoma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  <a:cs typeface="Tahoma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  <a:cs typeface="Tahoma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  <a:cs typeface="Tahoma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  <a:cs typeface="Tahoma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  <a:cs typeface="Tahoma" pitchFamily="34" charset="0"/>
        </a:defRPr>
      </a:lvl9pPr>
    </p:titleStyle>
    <p:bodyStyle>
      <a:lvl1pPr marL="547688" indent="-411163" algn="r" rtl="1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anose="05020102010507070707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r" rtl="1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anose="05020102010507070707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r" rtl="1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anose="05000000000000000000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r" rtl="1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anose="05040102010807070707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r" rtl="1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anose="05020102010507070707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5286412"/>
          </a:xfrm>
        </p:spPr>
        <p:txBody>
          <a:bodyPr>
            <a:noAutofit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a-IR" sz="3600" dirty="0" smtClean="0">
                <a:solidFill>
                  <a:schemeClr val="tx1"/>
                </a:solidFill>
                <a:latin typeface="IranNastaliq" pitchFamily="18" charset="0"/>
                <a:cs typeface="B Nazanin" pitchFamily="2" charset="-78"/>
              </a:rPr>
              <a:t>نکات: در نظر داشته باشید این نمونه یک فرمت است. صفحات به اين صورت(4 از 20) شماره بندي شود.</a:t>
            </a:r>
            <a:br>
              <a:rPr lang="fa-IR" sz="3600" dirty="0" smtClean="0">
                <a:solidFill>
                  <a:schemeClr val="tx1"/>
                </a:solidFill>
                <a:latin typeface="IranNastaliq" pitchFamily="18" charset="0"/>
                <a:cs typeface="B Nazanin" pitchFamily="2" charset="-78"/>
              </a:rPr>
            </a:br>
            <a:r>
              <a:rPr lang="fa-IR" sz="3600" dirty="0" smtClean="0">
                <a:solidFill>
                  <a:schemeClr val="tx1"/>
                </a:solidFill>
                <a:latin typeface="IranNastaliq" pitchFamily="18" charset="0"/>
                <a:cs typeface="B Nazanin" pitchFamily="2" charset="-78"/>
              </a:rPr>
              <a:t>فايل تهيه شده را روز قبل از برگزاري جلسه به آدرس  </a:t>
            </a:r>
            <a:r>
              <a:rPr lang="en-US" sz="3000" dirty="0" smtClean="0">
                <a:solidFill>
                  <a:schemeClr val="tx1"/>
                </a:solidFill>
                <a:latin typeface="B Tahoma" pitchFamily="34" charset="0"/>
                <a:ea typeface="B Tahoma" pitchFamily="34" charset="0"/>
                <a:cs typeface="B Tahoma" pitchFamily="34" charset="0"/>
              </a:rPr>
              <a:t>roshd@uoz.ac.ir</a:t>
            </a:r>
            <a:r>
              <a:rPr lang="en-US" sz="3600" dirty="0" smtClean="0">
                <a:solidFill>
                  <a:schemeClr val="tx1"/>
                </a:solidFill>
                <a:latin typeface="IranNastaliq" pitchFamily="18" charset="0"/>
                <a:cs typeface="B Nazanin" pitchFamily="2" charset="-78"/>
              </a:rPr>
              <a:t>  </a:t>
            </a:r>
            <a:r>
              <a:rPr lang="fa-IR" sz="3600" dirty="0" smtClean="0">
                <a:solidFill>
                  <a:schemeClr val="tx1"/>
                </a:solidFill>
                <a:latin typeface="IranNastaliq" pitchFamily="18" charset="0"/>
                <a:cs typeface="B Nazanin" pitchFamily="2" charset="-78"/>
              </a:rPr>
              <a:t> </a:t>
            </a:r>
            <a:r>
              <a:rPr lang="fa-IR" sz="3600" dirty="0" smtClean="0">
                <a:solidFill>
                  <a:schemeClr val="tx1"/>
                </a:solidFill>
                <a:latin typeface="IranNastaliq" pitchFamily="18" charset="0"/>
                <a:cs typeface="B Nazanin" pitchFamily="2" charset="-78"/>
              </a:rPr>
              <a:t>ايميل فرماييد.</a:t>
            </a:r>
            <a:br>
              <a:rPr lang="fa-IR" sz="3600" dirty="0" smtClean="0">
                <a:solidFill>
                  <a:schemeClr val="tx1"/>
                </a:solidFill>
                <a:latin typeface="IranNastaliq" pitchFamily="18" charset="0"/>
                <a:cs typeface="B Nazanin" pitchFamily="2" charset="-78"/>
              </a:rPr>
            </a:br>
            <a:endParaRPr lang="fa-IR" sz="36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450DD48-9D34-47E1-9132-C751D3B6F692}" type="slidenum">
              <a:rPr lang="fa-IR">
                <a:solidFill>
                  <a:srgbClr val="BCBCBC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pPr eaLnBrk="1" hangingPunct="1"/>
              <a:t>1</a:t>
            </a:fld>
            <a:r>
              <a:rPr lang="fa-IR">
                <a:solidFill>
                  <a:srgbClr val="BCBCBC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 از 20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5000" dirty="0" smtClean="0">
                <a:latin typeface="IranNastaliq" pitchFamily="18" charset="0"/>
                <a:cs typeface="B Nazanin" pitchFamily="2" charset="-78"/>
              </a:rPr>
              <a:t>توجیه نوآورانه بودن ايده </a:t>
            </a:r>
          </a:p>
        </p:txBody>
      </p:sp>
      <p:sp>
        <p:nvSpPr>
          <p:cNvPr id="13315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fa-IR" altLang="fa-IR" smtClean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E0C3E4B7-A948-4AF4-B191-3C8FAF9861B9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10</a:t>
            </a:fld>
            <a:r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7929618" cy="928694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5000" dirty="0" smtClean="0">
                <a:latin typeface="IranNastaliq" pitchFamily="18" charset="0"/>
                <a:cs typeface="B Nazanin" pitchFamily="2" charset="-78"/>
              </a:rPr>
              <a:t>ويژگي هاي محصول 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fa-IR" altLang="fa-IR" smtClean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52C47CBA-D3FA-4513-A2C4-6A66C6E7D220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11</a:t>
            </a:fld>
            <a:r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36841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5000" dirty="0" smtClean="0">
                <a:latin typeface="IranNastaliq" pitchFamily="18" charset="0"/>
                <a:cs typeface="B Nazanin" pitchFamily="2" charset="-78"/>
              </a:rPr>
              <a:t>فعاليت هاي تحقيقاتي انجام گرفته مرتبط با ایده</a:t>
            </a:r>
          </a:p>
        </p:txBody>
      </p:sp>
      <p:sp>
        <p:nvSpPr>
          <p:cNvPr id="15363" name="Content Placeholder 3"/>
          <p:cNvSpPr>
            <a:spLocks noGrp="1"/>
          </p:cNvSpPr>
          <p:nvPr>
            <p:ph idx="1"/>
          </p:nvPr>
        </p:nvSpPr>
        <p:spPr>
          <a:xfrm>
            <a:off x="457200" y="2457450"/>
            <a:ext cx="8229600" cy="2757488"/>
          </a:xfrm>
        </p:spPr>
        <p:txBody>
          <a:bodyPr/>
          <a:lstStyle/>
          <a:p>
            <a:pPr eaLnBrk="1" hangingPunct="1"/>
            <a:r>
              <a:rPr lang="fa-IR" altLang="fa-IR" smtClean="0">
                <a:cs typeface="B Nazanin" panose="00000400000000000000" pitchFamily="2" charset="-78"/>
              </a:rPr>
              <a:t>فعالیت های توسط تیم</a:t>
            </a:r>
          </a:p>
          <a:p>
            <a:pPr eaLnBrk="1" hangingPunct="1"/>
            <a:r>
              <a:rPr lang="fa-IR" altLang="fa-IR" smtClean="0">
                <a:cs typeface="B Nazanin" panose="00000400000000000000" pitchFamily="2" charset="-78"/>
              </a:rPr>
              <a:t>فعالیت های داخلی</a:t>
            </a:r>
          </a:p>
          <a:p>
            <a:pPr eaLnBrk="1" hangingPunct="1"/>
            <a:r>
              <a:rPr lang="fa-IR" altLang="fa-IR" smtClean="0">
                <a:cs typeface="B Nazanin" panose="00000400000000000000" pitchFamily="2" charset="-78"/>
              </a:rPr>
              <a:t>فعالیت های خارجی </a:t>
            </a:r>
            <a:endParaRPr lang="fa-IR" altLang="fa-IR" smtClean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E203AF1C-F185-4CE7-9D2E-4863DBACF6F3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12</a:t>
            </a:fld>
            <a:r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868346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5000" dirty="0" smtClean="0">
                <a:effectLst/>
                <a:latin typeface="IranNastaliq" pitchFamily="18" charset="0"/>
                <a:cs typeface="B Nazanin" pitchFamily="2" charset="-78"/>
              </a:rPr>
              <a:t>توجیه اقتصادي ایده </a:t>
            </a:r>
            <a:endParaRPr lang="fa-IR" sz="5000" dirty="0">
              <a:effectLst/>
              <a:latin typeface="IranNastaliq" pitchFamily="18" charset="0"/>
              <a:cs typeface="B Nazanin" pitchFamily="2" charset="-78"/>
            </a:endParaRPr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fa-IR" altLang="fa-IR" smtClean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B7BE58FA-8546-4CAE-B534-03D38239A2C6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13</a:t>
            </a:fld>
            <a:r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857232"/>
            <a:ext cx="8229600" cy="79690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4500" dirty="0" smtClean="0">
                <a:effectLst/>
                <a:latin typeface="IranNastaliq" pitchFamily="18" charset="0"/>
                <a:cs typeface="B Nazanin" pitchFamily="2" charset="-78"/>
              </a:rPr>
              <a:t>موانع و مشكلات اجرايي (مالي/غيرمالي)</a:t>
            </a:r>
            <a:br>
              <a:rPr lang="fa-IR" sz="4500" dirty="0" smtClean="0">
                <a:effectLst/>
                <a:latin typeface="IranNastaliq" pitchFamily="18" charset="0"/>
                <a:cs typeface="B Nazanin" pitchFamily="2" charset="-78"/>
              </a:rPr>
            </a:br>
            <a:endParaRPr lang="fa-IR" sz="4500" dirty="0" smtClean="0">
              <a:effectLst/>
              <a:latin typeface="IranNastaliq" pitchFamily="18" charset="0"/>
              <a:cs typeface="B Nazanin" pitchFamily="2" charset="-78"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40CC05C3-D4AD-43CA-BF5A-6CF56CC4F383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14</a:t>
            </a:fld>
            <a:r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5000" dirty="0" smtClean="0">
                <a:latin typeface="IranNastaliq" pitchFamily="18" charset="0"/>
                <a:cs typeface="B Nazanin" pitchFamily="2" charset="-78"/>
              </a:rPr>
              <a:t>فرصت هاي كاري </a:t>
            </a:r>
            <a:r>
              <a:rPr lang="fa-IR" sz="5000" dirty="0">
                <a:latin typeface="IranNastaliq" pitchFamily="18" charset="0"/>
                <a:cs typeface="B Nazanin" pitchFamily="2" charset="-78"/>
              </a:rPr>
              <a:t>(حال و آینده) </a:t>
            </a:r>
          </a:p>
        </p:txBody>
      </p:sp>
      <p:sp>
        <p:nvSpPr>
          <p:cNvPr id="18435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fa-IR" altLang="fa-IR" smtClean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9356617F-6EB4-4E17-8D8E-B664CEED5503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15</a:t>
            </a:fld>
            <a:r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5500" dirty="0" smtClean="0">
                <a:latin typeface="IranNastaliq" pitchFamily="18" charset="0"/>
                <a:cs typeface="B Nazanin" pitchFamily="2" charset="-78"/>
              </a:rPr>
              <a:t>بررسی بازار ایده </a:t>
            </a:r>
            <a:endParaRPr lang="fa-IR" sz="5500" dirty="0">
              <a:latin typeface="IranNastaliq" pitchFamily="18" charset="0"/>
              <a:cs typeface="B Nazanin" pitchFamily="2" charset="-78"/>
            </a:endParaRPr>
          </a:p>
        </p:txBody>
      </p:sp>
      <p:sp>
        <p:nvSpPr>
          <p:cNvPr id="19459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fa-IR" altLang="fa-IR" smtClean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11E680CD-43F8-4A90-BDA9-77713C4E8CD6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16</a:t>
            </a:fld>
            <a:r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802"/>
            <a:ext cx="8229600" cy="1357314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4500" dirty="0" smtClean="0">
                <a:effectLst/>
                <a:latin typeface="IranNastaliq" pitchFamily="18" charset="0"/>
                <a:cs typeface="B Nazanin" pitchFamily="2" charset="-78"/>
              </a:rPr>
              <a:t>معرفی رقبا در بازار (داخل و خارج) و نقاط قوت و ضعف  به تفکیک </a:t>
            </a:r>
            <a:endParaRPr lang="fa-IR" sz="4500" dirty="0">
              <a:effectLst/>
              <a:latin typeface="IranNastaliq" pitchFamily="18" charset="0"/>
              <a:cs typeface="B Nazanin" pitchFamily="2" charset="-78"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0F5D91D1-EDBF-400E-84D9-F88316427C41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17</a:t>
            </a:fld>
            <a:r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285876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4600" dirty="0" smtClean="0">
                <a:latin typeface="IranNastaliq" pitchFamily="18" charset="0"/>
                <a:cs typeface="B Nazanin" pitchFamily="2" charset="-78"/>
              </a:rPr>
              <a:t>وجه تمايز و شاخص اصلي نسبت به رقبا</a:t>
            </a:r>
          </a:p>
        </p:txBody>
      </p:sp>
      <p:sp>
        <p:nvSpPr>
          <p:cNvPr id="21507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fa-IR" altLang="fa-IR" smtClean="0"/>
          </a:p>
        </p:txBody>
      </p:sp>
      <p:sp>
        <p:nvSpPr>
          <p:cNvPr id="21508" name="Slide Number Placeholder 2"/>
          <p:cNvSpPr txBox="1">
            <a:spLocks/>
          </p:cNvSpPr>
          <p:nvPr/>
        </p:nvSpPr>
        <p:spPr bwMode="auto">
          <a:xfrm>
            <a:off x="7942263" y="6345238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C3D93B77-26B2-4821-9E62-84AC7C3B8ECA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18</a:t>
            </a:fld>
            <a:r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4" y="571488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5000" dirty="0" smtClean="0">
                <a:latin typeface="IranNastaliq" pitchFamily="18" charset="0"/>
                <a:cs typeface="B Nazanin" pitchFamily="2" charset="-78"/>
              </a:rPr>
              <a:t>مراحل برنامه </a:t>
            </a:r>
            <a:r>
              <a:rPr lang="fa-IR" sz="5000" dirty="0" smtClean="0">
                <a:effectLst/>
                <a:latin typeface="IranNastaliq" pitchFamily="18" charset="0"/>
                <a:cs typeface="B Nazanin" pitchFamily="2" charset="-78"/>
              </a:rPr>
              <a:t>كاري</a:t>
            </a:r>
            <a:r>
              <a:rPr lang="fa-IR" sz="5000" dirty="0" smtClean="0">
                <a:latin typeface="IranNastaliq" pitchFamily="18" charset="0"/>
                <a:cs typeface="B Nazanin" pitchFamily="2" charset="-78"/>
              </a:rPr>
              <a:t> هسته در دوره رشد مقدماتي</a:t>
            </a:r>
            <a:endParaRPr lang="fa-IR" sz="5000" dirty="0">
              <a:latin typeface="IranNastaliq" pitchFamily="18" charset="0"/>
              <a:cs typeface="B Nazanin" pitchFamily="2" charset="-78"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99C02852-6A1B-4687-881E-8FA9C0F3BCB6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19</a:t>
            </a:fld>
            <a:r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36433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6000" dirty="0" smtClean="0">
                <a:latin typeface="IranNastaliq" pitchFamily="18" charset="0"/>
                <a:cs typeface="B Nazanin" pitchFamily="2" charset="-78"/>
              </a:rPr>
              <a:t>عنوان هسته......</a:t>
            </a:r>
            <a:r>
              <a:rPr lang="fa-IR" sz="2800" dirty="0" smtClean="0">
                <a:latin typeface="IranNastaliq" pitchFamily="18" charset="0"/>
                <a:cs typeface="B Nazanin" pitchFamily="2" charset="-78"/>
              </a:rPr>
              <a:t/>
            </a:r>
            <a:br>
              <a:rPr lang="fa-IR" sz="2800" dirty="0" smtClean="0">
                <a:latin typeface="IranNastaliq" pitchFamily="18" charset="0"/>
                <a:cs typeface="B Nazanin" pitchFamily="2" charset="-78"/>
              </a:rPr>
            </a:br>
            <a:endParaRPr lang="fa-IR" sz="28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70C8FC5-20FA-4F0B-9B8F-12E321FD9279}" type="slidenum">
              <a:rPr lang="fa-IR">
                <a:solidFill>
                  <a:srgbClr val="BCBCBC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pPr eaLnBrk="1" hangingPunct="1"/>
              <a:t>2</a:t>
            </a:fld>
            <a:r>
              <a:rPr lang="fa-IR">
                <a:solidFill>
                  <a:srgbClr val="BCBCBC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 از 20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1285860"/>
            <a:ext cx="8143932" cy="364333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8800" dirty="0" smtClean="0">
                <a:latin typeface="IranNastaliq" pitchFamily="18" charset="0"/>
                <a:cs typeface="IranNastaliq" pitchFamily="18" charset="0"/>
              </a:rPr>
              <a:t>با تشکر</a:t>
            </a:r>
            <a:br>
              <a:rPr lang="fa-IR" sz="8800" dirty="0" smtClean="0">
                <a:latin typeface="IranNastaliq" pitchFamily="18" charset="0"/>
                <a:cs typeface="IranNastaliq" pitchFamily="18" charset="0"/>
              </a:rPr>
            </a:br>
            <a:r>
              <a:rPr lang="fa-IR" sz="8800" dirty="0" smtClean="0">
                <a:latin typeface="IranNastaliq" pitchFamily="18" charset="0"/>
                <a:cs typeface="IranNastaliq" pitchFamily="18" charset="0"/>
              </a:rPr>
              <a:t>هسته ......</a:t>
            </a:r>
            <a:endParaRPr lang="fa-IR" sz="88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8442644-8D9F-4180-823F-F2AEDC55ED10}" type="slidenum">
              <a:rPr lang="fa-IR">
                <a:solidFill>
                  <a:srgbClr val="BCBCBC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pPr eaLnBrk="1" hangingPunct="1"/>
              <a:t>20</a:t>
            </a:fld>
            <a:r>
              <a:rPr lang="fa-IR">
                <a:solidFill>
                  <a:srgbClr val="BCBCBC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 از 20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8072494" cy="85725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5000" dirty="0" smtClean="0">
                <a:cs typeface="B Nazanin" pitchFamily="2" charset="-78"/>
              </a:rPr>
              <a:t>معرفی موسسين و اعضا اصلي هسته</a:t>
            </a:r>
            <a:endParaRPr lang="fa-IR" sz="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AF761F4-3E24-4A8A-984B-105A55957DC8}" type="slidenum">
              <a:rPr lang="fa-IR">
                <a:solidFill>
                  <a:srgbClr val="BCBCBC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pPr eaLnBrk="1" hangingPunct="1"/>
              <a:t>3</a:t>
            </a:fld>
            <a:r>
              <a:rPr lang="fa-IR">
                <a:solidFill>
                  <a:srgbClr val="BCBCBC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 از 20</a:t>
            </a:r>
          </a:p>
        </p:txBody>
      </p:sp>
      <p:graphicFrame>
        <p:nvGraphicFramePr>
          <p:cNvPr id="5" name="Group 26"/>
          <p:cNvGraphicFramePr>
            <a:graphicFrameLocks noGrp="1"/>
          </p:cNvGraphicFramePr>
          <p:nvPr/>
        </p:nvGraphicFramePr>
        <p:xfrm>
          <a:off x="642938" y="1643063"/>
          <a:ext cx="8027987" cy="2457455"/>
        </p:xfrm>
        <a:graphic>
          <a:graphicData uri="http://schemas.openxmlformats.org/drawingml/2006/table">
            <a:tbl>
              <a:tblPr rtl="1"/>
              <a:tblGrid>
                <a:gridCol w="1496205"/>
                <a:gridCol w="1637504"/>
                <a:gridCol w="1275025"/>
                <a:gridCol w="1724269"/>
                <a:gridCol w="898037"/>
                <a:gridCol w="996947"/>
              </a:tblGrid>
              <a:tr h="531799"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نام و نام خانوادگی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9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مدرک تحصيلي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9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زمينة تخصصي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9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سمت در واحد فناوری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نوع همکاری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00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تمام وقت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پاره وقت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  <a:tr h="592155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6261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97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87" name="Rectangle 10"/>
          <p:cNvSpPr>
            <a:spLocks noChangeArrowheads="1"/>
          </p:cNvSpPr>
          <p:nvPr/>
        </p:nvSpPr>
        <p:spPr bwMode="auto">
          <a:xfrm>
            <a:off x="785813" y="4902200"/>
            <a:ext cx="7500937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altLang="fa-IR" sz="2800" b="1">
                <a:latin typeface="2 elham"/>
                <a:cs typeface="B Nazanin" panose="00000400000000000000" pitchFamily="2" charset="-78"/>
              </a:rPr>
              <a:t>برای هر فرد می توان یک اسلاید رزومه عضو را قرار داد  تا در </a:t>
            </a:r>
          </a:p>
          <a:p>
            <a:pPr eaLnBrk="1" hangingPunct="1">
              <a:spcBef>
                <a:spcPct val="50000"/>
              </a:spcBef>
            </a:pPr>
            <a:r>
              <a:rPr lang="fa-IR" altLang="fa-IR" sz="2800" b="1">
                <a:latin typeface="2 elham"/>
                <a:cs typeface="B Nazanin" panose="00000400000000000000" pitchFamily="2" charset="-78"/>
              </a:rPr>
              <a:t>صورت لزوم ارائه شود.</a:t>
            </a:r>
            <a:endParaRPr lang="en-US" altLang="fa-IR" sz="2800" b="1">
              <a:latin typeface="2 elham"/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8072494" cy="857256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4500" dirty="0" smtClean="0">
                <a:latin typeface="IranNastaliq" pitchFamily="18" charset="0"/>
                <a:cs typeface="B Nazanin" pitchFamily="2" charset="-78"/>
              </a:rPr>
              <a:t>معرفي اعضای همکار هسته</a:t>
            </a:r>
            <a:endParaRPr lang="fa-IR" sz="4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80577C8-58CF-4175-9CD0-1D906F907F29}" type="slidenum">
              <a:rPr lang="fa-IR">
                <a:solidFill>
                  <a:srgbClr val="BCBCBC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pPr eaLnBrk="1" hangingPunct="1"/>
              <a:t>4</a:t>
            </a:fld>
            <a:r>
              <a:rPr lang="fa-IR">
                <a:solidFill>
                  <a:srgbClr val="BCBCBC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 از 20</a:t>
            </a:r>
          </a:p>
        </p:txBody>
      </p:sp>
      <p:graphicFrame>
        <p:nvGraphicFramePr>
          <p:cNvPr id="5" name="Group 26"/>
          <p:cNvGraphicFramePr>
            <a:graphicFrameLocks noGrp="1"/>
          </p:cNvGraphicFramePr>
          <p:nvPr/>
        </p:nvGraphicFramePr>
        <p:xfrm>
          <a:off x="642938" y="1643063"/>
          <a:ext cx="8027987" cy="2457455"/>
        </p:xfrm>
        <a:graphic>
          <a:graphicData uri="http://schemas.openxmlformats.org/drawingml/2006/table">
            <a:tbl>
              <a:tblPr rtl="1"/>
              <a:tblGrid>
                <a:gridCol w="1496205"/>
                <a:gridCol w="1637504"/>
                <a:gridCol w="1275025"/>
                <a:gridCol w="1724269"/>
                <a:gridCol w="898037"/>
                <a:gridCol w="996947"/>
              </a:tblGrid>
              <a:tr h="531799"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fa-I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نام و نام خانوادگی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9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مدرک تحصيلي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9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زمينة تخصصي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9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سمت در واحد فناوری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نوع همکاری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00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تمام وقت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a-IR"/>
                      </a:defPPr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fa-I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2  Nazanin"/>
                          <a:ea typeface="Majalla UI"/>
                          <a:cs typeface="Nazanin" pitchFamily="2" charset="-78"/>
                        </a:rPr>
                        <a:t>پاره وقت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90000"/>
                      </a:schemeClr>
                    </a:solidFill>
                  </a:tcPr>
                </a:tc>
              </a:tr>
              <a:tr h="592155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6261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97"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2  Nazanin"/>
                        <a:ea typeface="Majalla UI"/>
                        <a:cs typeface="Nazanin" pitchFamily="2" charset="-78"/>
                      </a:endParaRPr>
                    </a:p>
                  </a:txBody>
                  <a:tcPr marL="91436" marR="91436" horzOverflow="overflow"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11" name="Rectangle 10"/>
          <p:cNvSpPr>
            <a:spLocks noChangeArrowheads="1"/>
          </p:cNvSpPr>
          <p:nvPr/>
        </p:nvSpPr>
        <p:spPr bwMode="auto">
          <a:xfrm>
            <a:off x="785813" y="4902200"/>
            <a:ext cx="7500937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a-IR" altLang="fa-IR" sz="2800" b="1">
                <a:latin typeface="2 elham"/>
                <a:cs typeface="B Nazanin" panose="00000400000000000000" pitchFamily="2" charset="-78"/>
              </a:rPr>
              <a:t>برای هر فرد می توان یک اسلاید رزومه عضو را قرار داد  تا در </a:t>
            </a:r>
          </a:p>
          <a:p>
            <a:pPr eaLnBrk="1" hangingPunct="1">
              <a:spcBef>
                <a:spcPct val="50000"/>
              </a:spcBef>
            </a:pPr>
            <a:r>
              <a:rPr lang="fa-IR" altLang="fa-IR" sz="2800" b="1">
                <a:latin typeface="2 elham"/>
                <a:cs typeface="B Nazanin" panose="00000400000000000000" pitchFamily="2" charset="-78"/>
              </a:rPr>
              <a:t>صورت لزوم ارائه شود.</a:t>
            </a:r>
            <a:endParaRPr lang="en-US" altLang="fa-IR" sz="2800" b="1">
              <a:latin typeface="2 elham"/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80" y="285728"/>
            <a:ext cx="8229600" cy="114300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5200" dirty="0" smtClean="0">
                <a:cs typeface="B Nazanin" pitchFamily="2" charset="-78"/>
              </a:rPr>
              <a:t>معرفي مشاور علمی يا اقتصادي</a:t>
            </a:r>
            <a:endParaRPr lang="fa-IR" sz="5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7038E30-F1CA-456C-986D-2DA3ACF20CD3}" type="slidenum">
              <a:rPr lang="fa-IR">
                <a:solidFill>
                  <a:srgbClr val="BCBCBC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pPr eaLnBrk="1" hangingPunct="1"/>
              <a:t>5</a:t>
            </a:fld>
            <a:r>
              <a:rPr lang="fa-IR">
                <a:solidFill>
                  <a:srgbClr val="BCBCBC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 از 20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A49B001-8A1D-4674-8B80-51CDCBD0FFF7}" type="slidenum">
              <a:rPr lang="fa-IR">
                <a:solidFill>
                  <a:srgbClr val="BCBCBC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pPr eaLnBrk="1" hangingPunct="1"/>
              <a:t>6</a:t>
            </a:fld>
            <a:r>
              <a:rPr lang="fa-IR">
                <a:solidFill>
                  <a:srgbClr val="BCBCBC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 از 20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a-IR" sz="4400" dirty="0" smtClean="0">
                <a:latin typeface="IranNastaliq" pitchFamily="18" charset="0"/>
                <a:cs typeface="B Nazanin" pitchFamily="2" charset="-78"/>
              </a:rPr>
              <a:t>معرفی سوابق پژوهشی، فناوری ومهندسی</a:t>
            </a:r>
            <a:endParaRPr lang="en-US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fa-IR" sz="5000" dirty="0" smtClean="0">
                <a:latin typeface="IranNastaliq" pitchFamily="18" charset="0"/>
                <a:cs typeface="B Nazanin" pitchFamily="2" charset="-78"/>
              </a:rPr>
              <a:t>عنوان ایده محوری:</a:t>
            </a:r>
            <a:br>
              <a:rPr lang="fa-IR" sz="5000" dirty="0" smtClean="0">
                <a:latin typeface="IranNastaliq" pitchFamily="18" charset="0"/>
                <a:cs typeface="B Nazanin" pitchFamily="2" charset="-78"/>
              </a:rPr>
            </a:br>
            <a:r>
              <a:rPr lang="fa-IR" sz="5000" dirty="0" smtClean="0">
                <a:latin typeface="IranNastaliq" pitchFamily="18" charset="0"/>
                <a:cs typeface="B Nazanin" pitchFamily="2" charset="-78"/>
              </a:rPr>
              <a:t>خلاصه ایده محوری:</a:t>
            </a:r>
          </a:p>
        </p:txBody>
      </p:sp>
      <p:sp>
        <p:nvSpPr>
          <p:cNvPr id="10243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fa-IR" altLang="fa-IR" smtClean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4E8DAD01-0227-4579-B8BB-F9EA3CF45D01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7</a:t>
            </a:fld>
            <a:r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5000" dirty="0" smtClean="0">
                <a:latin typeface="IranNastaliq" pitchFamily="18" charset="0"/>
                <a:cs typeface="B Nazanin" pitchFamily="2" charset="-78"/>
              </a:rPr>
              <a:t>هدف از ایده </a:t>
            </a:r>
          </a:p>
        </p:txBody>
      </p:sp>
      <p:sp>
        <p:nvSpPr>
          <p:cNvPr id="11267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fa-IR" altLang="fa-IR" smtClean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84448C30-A765-4E3A-A417-EBD193F5CEE5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8</a:t>
            </a:fld>
            <a:r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5000" dirty="0" smtClean="0">
                <a:latin typeface="IranNastaliq" pitchFamily="18" charset="0"/>
                <a:cs typeface="B Nazanin" pitchFamily="2" charset="-78"/>
              </a:rPr>
              <a:t>توجيه فني ایده</a:t>
            </a:r>
          </a:p>
        </p:txBody>
      </p:sp>
      <p:sp>
        <p:nvSpPr>
          <p:cNvPr id="12291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fa-IR" altLang="fa-IR" smtClean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fld id="{F421D80C-9FF4-464D-A2A0-0DD4C2663627}" type="slidenum"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pPr algn="l" eaLnBrk="1" hangingPunct="1"/>
              <a:t>9</a:t>
            </a:fld>
            <a:r>
              <a:rPr lang="fa-IR" sz="1200">
                <a:solidFill>
                  <a:srgbClr val="BCBCBC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 از 20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1075</TotalTime>
  <Words>291</Words>
  <Application>Microsoft Office PowerPoint</Application>
  <PresentationFormat>On-screen Show (4:3)</PresentationFormat>
  <Paragraphs>81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Apex</vt:lpstr>
      <vt:lpstr>نکات: در نظر داشته باشید این نمونه یک فرمت است. صفحات به اين صورت(4 از 20) شماره بندي شود. فايل تهيه شده را روز قبل از برگزاري جلسه به آدرس  roshd@uoz.ac.ir   ايميل فرماييد. </vt:lpstr>
      <vt:lpstr>عنوان هسته...... </vt:lpstr>
      <vt:lpstr>معرفی موسسين و اعضا اصلي هسته</vt:lpstr>
      <vt:lpstr>معرفي اعضای همکار هسته</vt:lpstr>
      <vt:lpstr>معرفي مشاور علمی يا اقتصادي</vt:lpstr>
      <vt:lpstr>معرفی سوابق پژوهشی، فناوری ومهندسی</vt:lpstr>
      <vt:lpstr>عنوان ایده محوری: خلاصه ایده محوری:</vt:lpstr>
      <vt:lpstr>هدف از ایده </vt:lpstr>
      <vt:lpstr>توجيه فني ایده</vt:lpstr>
      <vt:lpstr>توجیه نوآورانه بودن ايده </vt:lpstr>
      <vt:lpstr>ويژگي هاي محصول </vt:lpstr>
      <vt:lpstr>فعاليت هاي تحقيقاتي انجام گرفته مرتبط با ایده</vt:lpstr>
      <vt:lpstr>توجیه اقتصادي ایده </vt:lpstr>
      <vt:lpstr>موانع و مشكلات اجرايي (مالي/غيرمالي) </vt:lpstr>
      <vt:lpstr>فرصت هاي كاري (حال و آینده) </vt:lpstr>
      <vt:lpstr>بررسی بازار ایده </vt:lpstr>
      <vt:lpstr>معرفی رقبا در بازار (داخل و خارج) و نقاط قوت و ضعف  به تفکیک </vt:lpstr>
      <vt:lpstr>وجه تمايز و شاخص اصلي نسبت به رقبا</vt:lpstr>
      <vt:lpstr>مراحل برنامه كاري هسته در دوره رشد مقدماتي</vt:lpstr>
      <vt:lpstr>با تشکر هسته ......</vt:lpstr>
    </vt:vector>
  </TitlesOfParts>
  <Company>#%www.IRWIT.com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Gsoft Group</dc:creator>
  <cp:lastModifiedBy>roshd</cp:lastModifiedBy>
  <cp:revision>121</cp:revision>
  <dcterms:created xsi:type="dcterms:W3CDTF">2010-07-23T06:35:44Z</dcterms:created>
  <dcterms:modified xsi:type="dcterms:W3CDTF">2015-09-07T07:52:18Z</dcterms:modified>
</cp:coreProperties>
</file>